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6" r:id="rId1"/>
  </p:sldMasterIdLst>
  <p:notesMasterIdLst>
    <p:notesMasterId r:id="rId60"/>
  </p:notesMasterIdLst>
  <p:handoutMasterIdLst>
    <p:handoutMasterId r:id="rId61"/>
  </p:handoutMasterIdLst>
  <p:sldIdLst>
    <p:sldId id="1334" r:id="rId2"/>
    <p:sldId id="3413" r:id="rId3"/>
    <p:sldId id="3400" r:id="rId4"/>
    <p:sldId id="3445" r:id="rId5"/>
    <p:sldId id="3446" r:id="rId6"/>
    <p:sldId id="3411" r:id="rId7"/>
    <p:sldId id="3419" r:id="rId8"/>
    <p:sldId id="3422" r:id="rId9"/>
    <p:sldId id="3456" r:id="rId10"/>
    <p:sldId id="3457" r:id="rId11"/>
    <p:sldId id="677" r:id="rId12"/>
    <p:sldId id="3423" r:id="rId13"/>
    <p:sldId id="3432" r:id="rId14"/>
    <p:sldId id="3433" r:id="rId15"/>
    <p:sldId id="675" r:id="rId16"/>
    <p:sldId id="3424" r:id="rId17"/>
    <p:sldId id="3425" r:id="rId18"/>
    <p:sldId id="3448" r:id="rId19"/>
    <p:sldId id="3415" r:id="rId20"/>
    <p:sldId id="3427" r:id="rId21"/>
    <p:sldId id="3440" r:id="rId22"/>
    <p:sldId id="3441" r:id="rId23"/>
    <p:sldId id="3418" r:id="rId24"/>
    <p:sldId id="3417" r:id="rId25"/>
    <p:sldId id="3430" r:id="rId26"/>
    <p:sldId id="3431" r:id="rId27"/>
    <p:sldId id="3449" r:id="rId28"/>
    <p:sldId id="645" r:id="rId29"/>
    <p:sldId id="3458" r:id="rId30"/>
    <p:sldId id="3450" r:id="rId31"/>
    <p:sldId id="646" r:id="rId32"/>
    <p:sldId id="3416" r:id="rId33"/>
    <p:sldId id="3451" r:id="rId34"/>
    <p:sldId id="3414" r:id="rId35"/>
    <p:sldId id="3434" r:id="rId36"/>
    <p:sldId id="683" r:id="rId37"/>
    <p:sldId id="3438" r:id="rId38"/>
    <p:sldId id="3437" r:id="rId39"/>
    <p:sldId id="693" r:id="rId40"/>
    <p:sldId id="694" r:id="rId41"/>
    <p:sldId id="695" r:id="rId42"/>
    <p:sldId id="3453" r:id="rId43"/>
    <p:sldId id="687" r:id="rId44"/>
    <p:sldId id="2337" r:id="rId45"/>
    <p:sldId id="3454" r:id="rId46"/>
    <p:sldId id="2348" r:id="rId47"/>
    <p:sldId id="3452" r:id="rId48"/>
    <p:sldId id="1351" r:id="rId49"/>
    <p:sldId id="420" r:id="rId50"/>
    <p:sldId id="3444" r:id="rId51"/>
    <p:sldId id="659" r:id="rId52"/>
    <p:sldId id="3455" r:id="rId53"/>
    <p:sldId id="2516" r:id="rId54"/>
    <p:sldId id="2994" r:id="rId55"/>
    <p:sldId id="615" r:id="rId56"/>
    <p:sldId id="638" r:id="rId57"/>
    <p:sldId id="637" r:id="rId58"/>
    <p:sldId id="3421" r:id="rId59"/>
  </p:sldIdLst>
  <p:sldSz cx="9144000" cy="6858000" type="screen4x3"/>
  <p:notesSz cx="7315200" cy="9601200"/>
  <p:custShowLst>
    <p:custShow name="short version" id="0">
      <p:sldLst>
        <p:sld r:id="rId2"/>
      </p:sldLst>
    </p:custShow>
  </p:custShowLst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kumimoji="1" sz="26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kumimoji="1" sz="26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kumimoji="1" sz="26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kumimoji="1" sz="26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kumimoji="1" sz="26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457200" rtl="0" eaLnBrk="1" latinLnBrk="0" hangingPunct="1">
      <a:defRPr kumimoji="1" sz="2600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457200" rtl="0" eaLnBrk="1" latinLnBrk="0" hangingPunct="1">
      <a:defRPr kumimoji="1" sz="2600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457200" rtl="0" eaLnBrk="1" latinLnBrk="0" hangingPunct="1">
      <a:defRPr kumimoji="1" sz="2600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457200" rtl="0" eaLnBrk="1" latinLnBrk="0" hangingPunct="1">
      <a:defRPr kumimoji="1" sz="2600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3">
          <p15:clr>
            <a:srgbClr val="A4A3A4"/>
          </p15:clr>
        </p15:guide>
        <p15:guide id="2" pos="2303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F00"/>
    <a:srgbClr val="941100"/>
    <a:srgbClr val="FF85FF"/>
    <a:srgbClr val="FF2600"/>
    <a:srgbClr val="33CC33"/>
    <a:srgbClr val="808000"/>
    <a:srgbClr val="FF8000"/>
    <a:srgbClr val="008080"/>
    <a:srgbClr val="FFCC66"/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818"/>
    <p:restoredTop sz="94558"/>
  </p:normalViewPr>
  <p:slideViewPr>
    <p:cSldViewPr snapToGrid="0" showGuides="1">
      <p:cViewPr varScale="1">
        <p:scale>
          <a:sx n="121" d="100"/>
          <a:sy n="121" d="100"/>
        </p:scale>
        <p:origin x="2144" y="1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" d="1"/>
        <a:sy n="1" d="1"/>
      </p:scale>
      <p:origin x="0" y="25208"/>
    </p:cViewPr>
  </p:sorterViewPr>
  <p:notesViewPr>
    <p:cSldViewPr snapToGrid="0" showGuides="1">
      <p:cViewPr varScale="1">
        <p:scale>
          <a:sx n="93" d="100"/>
          <a:sy n="93" d="100"/>
        </p:scale>
        <p:origin x="-4512" y="-104"/>
      </p:cViewPr>
      <p:guideLst>
        <p:guide orient="horz" pos="3023"/>
        <p:guide pos="2303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handoutMaster" Target="handoutMasters/handout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72EAD23-2625-DF49-9AF7-A5DBCE7FD644}" type="doc">
      <dgm:prSet loTypeId="urn:microsoft.com/office/officeart/2005/8/layout/orgChart1" loCatId="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B84B8C8F-3498-7B45-9FE0-FDB62D46D969}">
      <dgm:prSet phldrT="[Text]" custT="1"/>
      <dgm:spPr>
        <a:solidFill>
          <a:schemeClr val="bg2"/>
        </a:solidFill>
      </dgm:spPr>
      <dgm:t>
        <a:bodyPr/>
        <a:lstStyle/>
        <a:p>
          <a:r>
            <a:rPr lang="en-US" sz="2800" b="0" i="0" dirty="0">
              <a:latin typeface="Gill Sans" panose="020B0502020104020203" pitchFamily="34" charset="-79"/>
              <a:cs typeface="Gill Sans" panose="020B0502020104020203" pitchFamily="34" charset="-79"/>
            </a:rPr>
            <a:t>Graph Anomalies</a:t>
          </a:r>
        </a:p>
      </dgm:t>
    </dgm:pt>
    <dgm:pt modelId="{31909019-8B3C-8942-830E-2112D7A2A639}" type="parTrans" cxnId="{AF4B6FD4-6BB7-B540-BBF8-1DF0B0927273}">
      <dgm:prSet/>
      <dgm:spPr/>
      <dgm:t>
        <a:bodyPr/>
        <a:lstStyle/>
        <a:p>
          <a:endParaRPr lang="en-US" b="0" i="0">
            <a:latin typeface="Gill Sans" panose="020B0502020104020203" pitchFamily="34" charset="-79"/>
            <a:cs typeface="Gill Sans" panose="020B0502020104020203" pitchFamily="34" charset="-79"/>
          </a:endParaRPr>
        </a:p>
      </dgm:t>
    </dgm:pt>
    <dgm:pt modelId="{54DE5487-ECE1-1E40-93F3-4714D01563D0}" type="sibTrans" cxnId="{AF4B6FD4-6BB7-B540-BBF8-1DF0B0927273}">
      <dgm:prSet/>
      <dgm:spPr/>
      <dgm:t>
        <a:bodyPr/>
        <a:lstStyle/>
        <a:p>
          <a:endParaRPr lang="en-US" b="0" i="0">
            <a:latin typeface="Gill Sans" panose="020B0502020104020203" pitchFamily="34" charset="-79"/>
            <a:cs typeface="Gill Sans" panose="020B0502020104020203" pitchFamily="34" charset="-79"/>
          </a:endParaRPr>
        </a:p>
      </dgm:t>
    </dgm:pt>
    <dgm:pt modelId="{32F7579E-294F-3E46-927B-9203A80A4933}">
      <dgm:prSet phldrT="[Text]" custT="1"/>
      <dgm:spPr/>
      <dgm:t>
        <a:bodyPr/>
        <a:lstStyle/>
        <a:p>
          <a:r>
            <a:rPr lang="en-US" sz="2800" b="0" i="0" dirty="0">
              <a:latin typeface="Gill Sans" panose="020B0502020104020203" pitchFamily="34" charset="-79"/>
              <a:cs typeface="Gill Sans" panose="020B0502020104020203" pitchFamily="34" charset="-79"/>
            </a:rPr>
            <a:t>Node-level</a:t>
          </a:r>
        </a:p>
      </dgm:t>
    </dgm:pt>
    <dgm:pt modelId="{59CAB399-D66F-284A-B960-B54F13C57675}" type="parTrans" cxnId="{3EC029CB-36C9-F942-8408-3E0A9AEC80A1}">
      <dgm:prSet/>
      <dgm:spPr/>
      <dgm:t>
        <a:bodyPr/>
        <a:lstStyle/>
        <a:p>
          <a:endParaRPr lang="en-US" b="0" i="0">
            <a:latin typeface="Gill Sans" panose="020B0502020104020203" pitchFamily="34" charset="-79"/>
            <a:cs typeface="Gill Sans" panose="020B0502020104020203" pitchFamily="34" charset="-79"/>
          </a:endParaRPr>
        </a:p>
      </dgm:t>
    </dgm:pt>
    <dgm:pt modelId="{F474C4B7-36DB-C547-B625-56C4929C0921}" type="sibTrans" cxnId="{3EC029CB-36C9-F942-8408-3E0A9AEC80A1}">
      <dgm:prSet/>
      <dgm:spPr/>
      <dgm:t>
        <a:bodyPr/>
        <a:lstStyle/>
        <a:p>
          <a:endParaRPr lang="en-US" b="0" i="0">
            <a:latin typeface="Gill Sans" panose="020B0502020104020203" pitchFamily="34" charset="-79"/>
            <a:cs typeface="Gill Sans" panose="020B0502020104020203" pitchFamily="34" charset="-79"/>
          </a:endParaRPr>
        </a:p>
      </dgm:t>
    </dgm:pt>
    <dgm:pt modelId="{4CA6574E-53C7-2A42-BFA8-15C4DF1F108B}">
      <dgm:prSet phldrT="[Text]" custT="1"/>
      <dgm:spPr>
        <a:solidFill>
          <a:schemeClr val="accent5">
            <a:lumMod val="50000"/>
          </a:schemeClr>
        </a:solidFill>
      </dgm:spPr>
      <dgm:t>
        <a:bodyPr/>
        <a:lstStyle/>
        <a:p>
          <a:r>
            <a:rPr lang="en-US" sz="2400" b="0" i="0" dirty="0">
              <a:latin typeface="Gill Sans" panose="020B0502020104020203" pitchFamily="34" charset="-79"/>
              <a:cs typeface="Gill Sans" panose="020B0502020104020203" pitchFamily="34" charset="-79"/>
            </a:rPr>
            <a:t>Feature-based</a:t>
          </a:r>
        </a:p>
      </dgm:t>
    </dgm:pt>
    <dgm:pt modelId="{1CF2855E-E3BA-9D48-B17F-99743D43EC3D}" type="parTrans" cxnId="{07929536-57F7-AC47-B913-3C1EB7640D7B}">
      <dgm:prSet/>
      <dgm:spPr/>
      <dgm:t>
        <a:bodyPr/>
        <a:lstStyle/>
        <a:p>
          <a:endParaRPr lang="en-US" b="0" i="0">
            <a:latin typeface="Gill Sans" panose="020B0502020104020203" pitchFamily="34" charset="-79"/>
            <a:cs typeface="Gill Sans" panose="020B0502020104020203" pitchFamily="34" charset="-79"/>
          </a:endParaRPr>
        </a:p>
      </dgm:t>
    </dgm:pt>
    <dgm:pt modelId="{5E1DF7D2-1EE1-594F-B34C-2FC016EC73A1}" type="sibTrans" cxnId="{07929536-57F7-AC47-B913-3C1EB7640D7B}">
      <dgm:prSet/>
      <dgm:spPr/>
      <dgm:t>
        <a:bodyPr/>
        <a:lstStyle/>
        <a:p>
          <a:endParaRPr lang="en-US" b="0" i="0">
            <a:latin typeface="Gill Sans" panose="020B0502020104020203" pitchFamily="34" charset="-79"/>
            <a:cs typeface="Gill Sans" panose="020B0502020104020203" pitchFamily="34" charset="-79"/>
          </a:endParaRPr>
        </a:p>
      </dgm:t>
    </dgm:pt>
    <dgm:pt modelId="{32969D92-A02A-384B-982A-0F05CB9B57D0}">
      <dgm:prSet phldrT="[Text]" custT="1"/>
      <dgm:spPr>
        <a:solidFill>
          <a:schemeClr val="accent5">
            <a:lumMod val="50000"/>
          </a:schemeClr>
        </a:solidFill>
      </dgm:spPr>
      <dgm:t>
        <a:bodyPr/>
        <a:lstStyle/>
        <a:p>
          <a:r>
            <a:rPr lang="en-US" sz="2400" b="0" i="0" dirty="0">
              <a:latin typeface="Gill Sans" panose="020B0502020104020203" pitchFamily="34" charset="-79"/>
              <a:cs typeface="Gill Sans" panose="020B0502020104020203" pitchFamily="34" charset="-79"/>
            </a:rPr>
            <a:t>Proximity-based</a:t>
          </a:r>
        </a:p>
      </dgm:t>
    </dgm:pt>
    <dgm:pt modelId="{1B4471DA-2B00-4042-B4CD-80FF594BA077}" type="parTrans" cxnId="{39306541-9449-0A4F-B436-6420F7F04AD9}">
      <dgm:prSet/>
      <dgm:spPr/>
      <dgm:t>
        <a:bodyPr/>
        <a:lstStyle/>
        <a:p>
          <a:endParaRPr lang="en-US" b="0" i="0">
            <a:latin typeface="Gill Sans" panose="020B0502020104020203" pitchFamily="34" charset="-79"/>
            <a:cs typeface="Gill Sans" panose="020B0502020104020203" pitchFamily="34" charset="-79"/>
          </a:endParaRPr>
        </a:p>
      </dgm:t>
    </dgm:pt>
    <dgm:pt modelId="{0C1CDED7-CCED-384B-8D6F-8805248380D5}" type="sibTrans" cxnId="{39306541-9449-0A4F-B436-6420F7F04AD9}">
      <dgm:prSet/>
      <dgm:spPr/>
      <dgm:t>
        <a:bodyPr/>
        <a:lstStyle/>
        <a:p>
          <a:endParaRPr lang="en-US" b="0" i="0">
            <a:latin typeface="Gill Sans" panose="020B0502020104020203" pitchFamily="34" charset="-79"/>
            <a:cs typeface="Gill Sans" panose="020B0502020104020203" pitchFamily="34" charset="-79"/>
          </a:endParaRPr>
        </a:p>
      </dgm:t>
    </dgm:pt>
    <dgm:pt modelId="{1E7892F8-C535-3042-98FB-3022B1993E47}">
      <dgm:prSet phldrT="[Text]" custT="1"/>
      <dgm:spPr/>
      <dgm:t>
        <a:bodyPr/>
        <a:lstStyle/>
        <a:p>
          <a:r>
            <a:rPr lang="en-US" sz="2800" b="0" i="0" dirty="0">
              <a:latin typeface="Gill Sans" panose="020B0502020104020203" pitchFamily="34" charset="-79"/>
              <a:cs typeface="Gill Sans" panose="020B0502020104020203" pitchFamily="34" charset="-79"/>
            </a:rPr>
            <a:t>Graph-level</a:t>
          </a:r>
        </a:p>
      </dgm:t>
    </dgm:pt>
    <dgm:pt modelId="{8A06F3E4-AC5B-BE44-8FD2-E11FA248A7F4}" type="parTrans" cxnId="{11BCCB09-47F7-7448-95CB-C338BE0D1DAC}">
      <dgm:prSet/>
      <dgm:spPr/>
      <dgm:t>
        <a:bodyPr/>
        <a:lstStyle/>
        <a:p>
          <a:endParaRPr lang="en-US" b="0" i="0">
            <a:latin typeface="Gill Sans" panose="020B0502020104020203" pitchFamily="34" charset="-79"/>
            <a:cs typeface="Gill Sans" panose="020B0502020104020203" pitchFamily="34" charset="-79"/>
          </a:endParaRPr>
        </a:p>
      </dgm:t>
    </dgm:pt>
    <dgm:pt modelId="{7025030E-E6A7-E446-9959-5C89CDF23049}" type="sibTrans" cxnId="{11BCCB09-47F7-7448-95CB-C338BE0D1DAC}">
      <dgm:prSet/>
      <dgm:spPr/>
      <dgm:t>
        <a:bodyPr/>
        <a:lstStyle/>
        <a:p>
          <a:endParaRPr lang="en-US" b="0" i="0">
            <a:latin typeface="Gill Sans" panose="020B0502020104020203" pitchFamily="34" charset="-79"/>
            <a:cs typeface="Gill Sans" panose="020B0502020104020203" pitchFamily="34" charset="-79"/>
          </a:endParaRPr>
        </a:p>
      </dgm:t>
    </dgm:pt>
    <dgm:pt modelId="{BA3D1033-D9B4-E743-9B4B-A4035D8D9E2C}">
      <dgm:prSet phldrT="[Text]" custT="1"/>
      <dgm:spPr>
        <a:solidFill>
          <a:schemeClr val="accent5">
            <a:lumMod val="50000"/>
          </a:schemeClr>
        </a:solidFill>
      </dgm:spPr>
      <dgm:t>
        <a:bodyPr/>
        <a:lstStyle/>
        <a:p>
          <a:r>
            <a:rPr lang="en-US" sz="2400" b="0" i="0" dirty="0">
              <a:latin typeface="Gill Sans" panose="020B0502020104020203" pitchFamily="34" charset="-79"/>
              <a:cs typeface="Gill Sans" panose="020B0502020104020203" pitchFamily="34" charset="-79"/>
            </a:rPr>
            <a:t>Similarity-based</a:t>
          </a:r>
        </a:p>
      </dgm:t>
    </dgm:pt>
    <dgm:pt modelId="{6453F52F-FB67-634A-B11C-E84FF9BBB7F8}" type="parTrans" cxnId="{088EC7E2-E4A4-AB4E-B7E7-80BBE5056742}">
      <dgm:prSet/>
      <dgm:spPr/>
      <dgm:t>
        <a:bodyPr/>
        <a:lstStyle/>
        <a:p>
          <a:endParaRPr lang="en-US" b="0" i="0">
            <a:latin typeface="Gill Sans" panose="020B0502020104020203" pitchFamily="34" charset="-79"/>
            <a:cs typeface="Gill Sans" panose="020B0502020104020203" pitchFamily="34" charset="-79"/>
          </a:endParaRPr>
        </a:p>
      </dgm:t>
    </dgm:pt>
    <dgm:pt modelId="{AAB39A37-C80B-A940-AAD0-61E351F5FC96}" type="sibTrans" cxnId="{088EC7E2-E4A4-AB4E-B7E7-80BBE5056742}">
      <dgm:prSet/>
      <dgm:spPr/>
      <dgm:t>
        <a:bodyPr/>
        <a:lstStyle/>
        <a:p>
          <a:endParaRPr lang="en-US" b="0" i="0">
            <a:latin typeface="Gill Sans" panose="020B0502020104020203" pitchFamily="34" charset="-79"/>
            <a:cs typeface="Gill Sans" panose="020B0502020104020203" pitchFamily="34" charset="-79"/>
          </a:endParaRPr>
        </a:p>
      </dgm:t>
    </dgm:pt>
    <dgm:pt modelId="{14124C16-55D0-3048-9FF7-8B193C7275B7}">
      <dgm:prSet custT="1"/>
      <dgm:spPr/>
      <dgm:t>
        <a:bodyPr/>
        <a:lstStyle/>
        <a:p>
          <a:r>
            <a:rPr lang="en-US" sz="2800" b="0" i="0" dirty="0">
              <a:latin typeface="Gill Sans" panose="020B0502020104020203" pitchFamily="34" charset="-79"/>
              <a:cs typeface="Gill Sans" panose="020B0502020104020203" pitchFamily="34" charset="-79"/>
            </a:rPr>
            <a:t>Subgraph-level</a:t>
          </a:r>
        </a:p>
      </dgm:t>
    </dgm:pt>
    <dgm:pt modelId="{C38876E5-91BF-3243-ABF9-4155C44683A0}" type="parTrans" cxnId="{47DF8D40-5C00-334D-804A-4D5BD5BE7B41}">
      <dgm:prSet/>
      <dgm:spPr/>
      <dgm:t>
        <a:bodyPr/>
        <a:lstStyle/>
        <a:p>
          <a:endParaRPr lang="en-US" b="0" i="0">
            <a:latin typeface="Gill Sans" panose="020B0502020104020203" pitchFamily="34" charset="-79"/>
            <a:cs typeface="Gill Sans" panose="020B0502020104020203" pitchFamily="34" charset="-79"/>
          </a:endParaRPr>
        </a:p>
      </dgm:t>
    </dgm:pt>
    <dgm:pt modelId="{5081B720-9649-6C48-98BF-F8267C9C6D14}" type="sibTrans" cxnId="{47DF8D40-5C00-334D-804A-4D5BD5BE7B41}">
      <dgm:prSet/>
      <dgm:spPr/>
      <dgm:t>
        <a:bodyPr/>
        <a:lstStyle/>
        <a:p>
          <a:endParaRPr lang="en-US" b="0" i="0">
            <a:latin typeface="Gill Sans" panose="020B0502020104020203" pitchFamily="34" charset="-79"/>
            <a:cs typeface="Gill Sans" panose="020B0502020104020203" pitchFamily="34" charset="-79"/>
          </a:endParaRPr>
        </a:p>
      </dgm:t>
    </dgm:pt>
    <dgm:pt modelId="{42A06148-5CD9-B54C-814D-A5892E1184DE}">
      <dgm:prSet custT="1"/>
      <dgm:spPr>
        <a:solidFill>
          <a:schemeClr val="accent5">
            <a:lumMod val="50000"/>
          </a:schemeClr>
        </a:solidFill>
      </dgm:spPr>
      <dgm:t>
        <a:bodyPr/>
        <a:lstStyle/>
        <a:p>
          <a:r>
            <a:rPr lang="en-US" sz="2400" b="0" i="0" dirty="0">
              <a:latin typeface="Gill Sans" panose="020B0502020104020203" pitchFamily="34" charset="-79"/>
              <a:cs typeface="Gill Sans" panose="020B0502020104020203" pitchFamily="34" charset="-79"/>
            </a:rPr>
            <a:t>Community-based</a:t>
          </a:r>
        </a:p>
      </dgm:t>
    </dgm:pt>
    <dgm:pt modelId="{B7C5401A-26D4-5940-BA46-A4F806C9BB76}" type="parTrans" cxnId="{CFE6A579-C5D2-EB4A-9881-F48B2B81FCC1}">
      <dgm:prSet/>
      <dgm:spPr/>
      <dgm:t>
        <a:bodyPr/>
        <a:lstStyle/>
        <a:p>
          <a:endParaRPr lang="en-US" b="0" i="0">
            <a:latin typeface="Gill Sans" panose="020B0502020104020203" pitchFamily="34" charset="-79"/>
            <a:cs typeface="Gill Sans" panose="020B0502020104020203" pitchFamily="34" charset="-79"/>
          </a:endParaRPr>
        </a:p>
      </dgm:t>
    </dgm:pt>
    <dgm:pt modelId="{67A7AAE7-9206-E244-97B0-7E0BED66D14C}" type="sibTrans" cxnId="{CFE6A579-C5D2-EB4A-9881-F48B2B81FCC1}">
      <dgm:prSet/>
      <dgm:spPr/>
      <dgm:t>
        <a:bodyPr/>
        <a:lstStyle/>
        <a:p>
          <a:endParaRPr lang="en-US" b="0" i="0">
            <a:latin typeface="Gill Sans" panose="020B0502020104020203" pitchFamily="34" charset="-79"/>
            <a:cs typeface="Gill Sans" panose="020B0502020104020203" pitchFamily="34" charset="-79"/>
          </a:endParaRPr>
        </a:p>
      </dgm:t>
    </dgm:pt>
    <dgm:pt modelId="{897AD47A-AA80-9C46-8A90-3C6C89A5B5F1}">
      <dgm:prSet custT="1"/>
      <dgm:spPr>
        <a:solidFill>
          <a:schemeClr val="accent5">
            <a:lumMod val="50000"/>
          </a:schemeClr>
        </a:solidFill>
      </dgm:spPr>
      <dgm:t>
        <a:bodyPr/>
        <a:lstStyle/>
        <a:p>
          <a:r>
            <a:rPr lang="en-US" sz="2400" b="0" i="0" dirty="0">
              <a:latin typeface="Gill Sans" panose="020B0502020104020203" pitchFamily="34" charset="-79"/>
              <a:cs typeface="Gill Sans" panose="020B0502020104020203" pitchFamily="34" charset="-79"/>
            </a:rPr>
            <a:t>Density-based</a:t>
          </a:r>
        </a:p>
      </dgm:t>
    </dgm:pt>
    <dgm:pt modelId="{A6B27C79-09C5-4A49-81E8-E2A335DE15DB}" type="parTrans" cxnId="{8DD2B959-776E-E54D-B3BC-5160FAE1C677}">
      <dgm:prSet/>
      <dgm:spPr/>
      <dgm:t>
        <a:bodyPr/>
        <a:lstStyle/>
        <a:p>
          <a:endParaRPr lang="en-US" b="0" i="0">
            <a:latin typeface="Gill Sans" panose="020B0502020104020203" pitchFamily="34" charset="-79"/>
            <a:cs typeface="Gill Sans" panose="020B0502020104020203" pitchFamily="34" charset="-79"/>
          </a:endParaRPr>
        </a:p>
      </dgm:t>
    </dgm:pt>
    <dgm:pt modelId="{A97830B2-97EE-4545-82F4-F9AA84542A55}" type="sibTrans" cxnId="{8DD2B959-776E-E54D-B3BC-5160FAE1C677}">
      <dgm:prSet/>
      <dgm:spPr/>
      <dgm:t>
        <a:bodyPr/>
        <a:lstStyle/>
        <a:p>
          <a:endParaRPr lang="en-US" b="0" i="0">
            <a:latin typeface="Gill Sans" panose="020B0502020104020203" pitchFamily="34" charset="-79"/>
            <a:cs typeface="Gill Sans" panose="020B0502020104020203" pitchFamily="34" charset="-79"/>
          </a:endParaRPr>
        </a:p>
      </dgm:t>
    </dgm:pt>
    <dgm:pt modelId="{CFC213F5-0A9E-6641-A712-8674A2CCDAA0}">
      <dgm:prSet custT="1"/>
      <dgm:spPr>
        <a:solidFill>
          <a:schemeClr val="accent5">
            <a:lumMod val="50000"/>
          </a:schemeClr>
        </a:solidFill>
      </dgm:spPr>
      <dgm:t>
        <a:bodyPr/>
        <a:lstStyle/>
        <a:p>
          <a:r>
            <a:rPr lang="en-US" sz="2400" b="0" i="0" dirty="0">
              <a:latin typeface="Gill Sans" panose="020B0502020104020203" pitchFamily="34" charset="-79"/>
              <a:cs typeface="Gill Sans" panose="020B0502020104020203" pitchFamily="34" charset="-79"/>
            </a:rPr>
            <a:t>Community-based</a:t>
          </a:r>
        </a:p>
      </dgm:t>
    </dgm:pt>
    <dgm:pt modelId="{BD1C136B-9E21-7247-BF68-3133B72DCD72}" type="parTrans" cxnId="{9DFCA85F-F055-774C-9760-4416333058AB}">
      <dgm:prSet/>
      <dgm:spPr/>
      <dgm:t>
        <a:bodyPr/>
        <a:lstStyle/>
        <a:p>
          <a:endParaRPr lang="en-US" b="0" i="0">
            <a:latin typeface="Gill Sans" panose="020B0502020104020203" pitchFamily="34" charset="-79"/>
            <a:cs typeface="Gill Sans" panose="020B0502020104020203" pitchFamily="34" charset="-79"/>
          </a:endParaRPr>
        </a:p>
      </dgm:t>
    </dgm:pt>
    <dgm:pt modelId="{4FE06F85-2280-0B4D-8E4F-785FA4972E2D}" type="sibTrans" cxnId="{9DFCA85F-F055-774C-9760-4416333058AB}">
      <dgm:prSet/>
      <dgm:spPr/>
      <dgm:t>
        <a:bodyPr/>
        <a:lstStyle/>
        <a:p>
          <a:endParaRPr lang="en-US" b="0" i="0">
            <a:latin typeface="Gill Sans" panose="020B0502020104020203" pitchFamily="34" charset="-79"/>
            <a:cs typeface="Gill Sans" panose="020B0502020104020203" pitchFamily="34" charset="-79"/>
          </a:endParaRPr>
        </a:p>
      </dgm:t>
    </dgm:pt>
    <dgm:pt modelId="{802A8D34-6E8A-9B41-9BE8-479592F62271}">
      <dgm:prSet phldrT="[Text]" custT="1"/>
      <dgm:spPr>
        <a:solidFill>
          <a:schemeClr val="accent5">
            <a:lumMod val="50000"/>
          </a:schemeClr>
        </a:solidFill>
      </dgm:spPr>
      <dgm:t>
        <a:bodyPr/>
        <a:lstStyle/>
        <a:p>
          <a:r>
            <a:rPr lang="en-US" sz="2400" b="0" i="0" dirty="0">
              <a:latin typeface="Gill Sans" panose="020B0502020104020203" pitchFamily="34" charset="-79"/>
              <a:cs typeface="Gill Sans" panose="020B0502020104020203" pitchFamily="34" charset="-79"/>
            </a:rPr>
            <a:t>Subgraph-based</a:t>
          </a:r>
        </a:p>
      </dgm:t>
    </dgm:pt>
    <dgm:pt modelId="{77F9CEBD-17E2-2341-96D8-E62815B280D6}" type="parTrans" cxnId="{09F90DCA-DD4F-194C-BCEE-70734BC3337D}">
      <dgm:prSet/>
      <dgm:spPr/>
      <dgm:t>
        <a:bodyPr/>
        <a:lstStyle/>
        <a:p>
          <a:endParaRPr lang="en-US" b="0" i="0">
            <a:latin typeface="Gill Sans" panose="020B0502020104020203" pitchFamily="34" charset="-79"/>
            <a:cs typeface="Gill Sans" panose="020B0502020104020203" pitchFamily="34" charset="-79"/>
          </a:endParaRPr>
        </a:p>
      </dgm:t>
    </dgm:pt>
    <dgm:pt modelId="{E41DA3AC-C25E-834F-AB34-8A40FA0E3221}" type="sibTrans" cxnId="{09F90DCA-DD4F-194C-BCEE-70734BC3337D}">
      <dgm:prSet/>
      <dgm:spPr/>
      <dgm:t>
        <a:bodyPr/>
        <a:lstStyle/>
        <a:p>
          <a:endParaRPr lang="en-US" b="0" i="0">
            <a:latin typeface="Gill Sans" panose="020B0502020104020203" pitchFamily="34" charset="-79"/>
            <a:cs typeface="Gill Sans" panose="020B0502020104020203" pitchFamily="34" charset="-79"/>
          </a:endParaRPr>
        </a:p>
      </dgm:t>
    </dgm:pt>
    <dgm:pt modelId="{5EFC448B-87FE-2A4D-9EFF-F1621F80464E}">
      <dgm:prSet phldrT="[Text]" custT="1"/>
      <dgm:spPr>
        <a:solidFill>
          <a:schemeClr val="accent5">
            <a:lumMod val="50000"/>
          </a:schemeClr>
        </a:solidFill>
      </dgm:spPr>
      <dgm:t>
        <a:bodyPr/>
        <a:lstStyle/>
        <a:p>
          <a:r>
            <a:rPr lang="en-US" sz="2400" b="0" i="0" dirty="0">
              <a:latin typeface="Gill Sans" panose="020B0502020104020203" pitchFamily="34" charset="-79"/>
              <a:cs typeface="Gill Sans" panose="020B0502020104020203" pitchFamily="34" charset="-79"/>
            </a:rPr>
            <a:t>Compression-based</a:t>
          </a:r>
        </a:p>
      </dgm:t>
    </dgm:pt>
    <dgm:pt modelId="{B3D395FB-6C0D-6649-BDD4-55854EF025AF}" type="parTrans" cxnId="{4EDB0869-075C-9149-BC49-A055940F86A3}">
      <dgm:prSet/>
      <dgm:spPr/>
      <dgm:t>
        <a:bodyPr/>
        <a:lstStyle/>
        <a:p>
          <a:endParaRPr lang="en-US" b="0" i="0">
            <a:latin typeface="Gill Sans" panose="020B0502020104020203" pitchFamily="34" charset="-79"/>
            <a:cs typeface="Gill Sans" panose="020B0502020104020203" pitchFamily="34" charset="-79"/>
          </a:endParaRPr>
        </a:p>
      </dgm:t>
    </dgm:pt>
    <dgm:pt modelId="{0179A7C2-D2C7-B74A-997D-1E6ED1390CDD}" type="sibTrans" cxnId="{4EDB0869-075C-9149-BC49-A055940F86A3}">
      <dgm:prSet/>
      <dgm:spPr/>
      <dgm:t>
        <a:bodyPr/>
        <a:lstStyle/>
        <a:p>
          <a:endParaRPr lang="en-US" b="0" i="0">
            <a:latin typeface="Gill Sans" panose="020B0502020104020203" pitchFamily="34" charset="-79"/>
            <a:cs typeface="Gill Sans" panose="020B0502020104020203" pitchFamily="34" charset="-79"/>
          </a:endParaRPr>
        </a:p>
      </dgm:t>
    </dgm:pt>
    <dgm:pt modelId="{8FD6AC9D-E69A-7446-AFD5-C5EDC98CD5A3}" type="pres">
      <dgm:prSet presAssocID="{072EAD23-2625-DF49-9AF7-A5DBCE7FD644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54E9C61F-8F2A-7944-A451-8131B9F8F54D}" type="pres">
      <dgm:prSet presAssocID="{B84B8C8F-3498-7B45-9FE0-FDB62D46D969}" presName="hierRoot1" presStyleCnt="0">
        <dgm:presLayoutVars>
          <dgm:hierBranch val="init"/>
        </dgm:presLayoutVars>
      </dgm:prSet>
      <dgm:spPr/>
    </dgm:pt>
    <dgm:pt modelId="{569D4CD9-F3FE-FE46-9697-A9BCE7CEFEAC}" type="pres">
      <dgm:prSet presAssocID="{B84B8C8F-3498-7B45-9FE0-FDB62D46D969}" presName="rootComposite1" presStyleCnt="0"/>
      <dgm:spPr/>
    </dgm:pt>
    <dgm:pt modelId="{A20DCE46-1555-ED46-9FF0-F49EBDD4B1DF}" type="pres">
      <dgm:prSet presAssocID="{B84B8C8F-3498-7B45-9FE0-FDB62D46D969}" presName="rootText1" presStyleLbl="node0" presStyleIdx="0" presStyleCnt="1" custScaleX="172998" custLinFactNeighborX="-6750" custLinFactNeighborY="5493">
        <dgm:presLayoutVars>
          <dgm:chPref val="3"/>
        </dgm:presLayoutVars>
      </dgm:prSet>
      <dgm:spPr/>
    </dgm:pt>
    <dgm:pt modelId="{626394D6-D7A5-5A42-898A-4F0443F21911}" type="pres">
      <dgm:prSet presAssocID="{B84B8C8F-3498-7B45-9FE0-FDB62D46D969}" presName="rootConnector1" presStyleLbl="node1" presStyleIdx="0" presStyleCnt="0"/>
      <dgm:spPr/>
    </dgm:pt>
    <dgm:pt modelId="{D2D4E299-9916-4A4D-A3BA-B27B448A62B5}" type="pres">
      <dgm:prSet presAssocID="{B84B8C8F-3498-7B45-9FE0-FDB62D46D969}" presName="hierChild2" presStyleCnt="0"/>
      <dgm:spPr/>
    </dgm:pt>
    <dgm:pt modelId="{1692D1C4-6B8A-1546-A0EF-04D6BC3F199C}" type="pres">
      <dgm:prSet presAssocID="{59CAB399-D66F-284A-B960-B54F13C57675}" presName="Name37" presStyleLbl="parChTrans1D2" presStyleIdx="0" presStyleCnt="3"/>
      <dgm:spPr/>
    </dgm:pt>
    <dgm:pt modelId="{898A3A97-CFF4-8843-B599-DAFDBFB9C11E}" type="pres">
      <dgm:prSet presAssocID="{32F7579E-294F-3E46-927B-9203A80A4933}" presName="hierRoot2" presStyleCnt="0">
        <dgm:presLayoutVars>
          <dgm:hierBranch val="init"/>
        </dgm:presLayoutVars>
      </dgm:prSet>
      <dgm:spPr/>
    </dgm:pt>
    <dgm:pt modelId="{3B6ABE0D-09DD-544E-B763-2423104C6F5E}" type="pres">
      <dgm:prSet presAssocID="{32F7579E-294F-3E46-927B-9203A80A4933}" presName="rootComposite" presStyleCnt="0"/>
      <dgm:spPr/>
    </dgm:pt>
    <dgm:pt modelId="{00832315-29FA-1840-8341-F790B5FEEF1C}" type="pres">
      <dgm:prSet presAssocID="{32F7579E-294F-3E46-927B-9203A80A4933}" presName="rootText" presStyleLbl="node2" presStyleIdx="0" presStyleCnt="3" custScaleX="122276">
        <dgm:presLayoutVars>
          <dgm:chPref val="3"/>
        </dgm:presLayoutVars>
      </dgm:prSet>
      <dgm:spPr/>
    </dgm:pt>
    <dgm:pt modelId="{E800DD59-101A-B141-BB99-E0A46DF94FD3}" type="pres">
      <dgm:prSet presAssocID="{32F7579E-294F-3E46-927B-9203A80A4933}" presName="rootConnector" presStyleLbl="node2" presStyleIdx="0" presStyleCnt="3"/>
      <dgm:spPr/>
    </dgm:pt>
    <dgm:pt modelId="{6C489BC1-0785-2648-BE06-0378C8659FC9}" type="pres">
      <dgm:prSet presAssocID="{32F7579E-294F-3E46-927B-9203A80A4933}" presName="hierChild4" presStyleCnt="0"/>
      <dgm:spPr/>
    </dgm:pt>
    <dgm:pt modelId="{6F6B692F-54F0-AC40-AE43-EBCFD83DF868}" type="pres">
      <dgm:prSet presAssocID="{1CF2855E-E3BA-9D48-B17F-99743D43EC3D}" presName="Name37" presStyleLbl="parChTrans1D3" presStyleIdx="0" presStyleCnt="8"/>
      <dgm:spPr/>
    </dgm:pt>
    <dgm:pt modelId="{D9736FDA-3D03-8D4E-8E93-A75F4952E230}" type="pres">
      <dgm:prSet presAssocID="{4CA6574E-53C7-2A42-BFA8-15C4DF1F108B}" presName="hierRoot2" presStyleCnt="0">
        <dgm:presLayoutVars>
          <dgm:hierBranch val="init"/>
        </dgm:presLayoutVars>
      </dgm:prSet>
      <dgm:spPr/>
    </dgm:pt>
    <dgm:pt modelId="{16FDAB25-71A2-2342-968E-B5E59FB22FC7}" type="pres">
      <dgm:prSet presAssocID="{4CA6574E-53C7-2A42-BFA8-15C4DF1F108B}" presName="rootComposite" presStyleCnt="0"/>
      <dgm:spPr/>
    </dgm:pt>
    <dgm:pt modelId="{4C0C380E-68E2-B544-A05D-9B494D16F0AE}" type="pres">
      <dgm:prSet presAssocID="{4CA6574E-53C7-2A42-BFA8-15C4DF1F108B}" presName="rootText" presStyleLbl="node3" presStyleIdx="0" presStyleCnt="8" custScaleX="111406">
        <dgm:presLayoutVars>
          <dgm:chPref val="3"/>
        </dgm:presLayoutVars>
      </dgm:prSet>
      <dgm:spPr/>
    </dgm:pt>
    <dgm:pt modelId="{B47DD4D7-60E3-6A4F-8FF8-FAD55B1322C3}" type="pres">
      <dgm:prSet presAssocID="{4CA6574E-53C7-2A42-BFA8-15C4DF1F108B}" presName="rootConnector" presStyleLbl="node3" presStyleIdx="0" presStyleCnt="8"/>
      <dgm:spPr/>
    </dgm:pt>
    <dgm:pt modelId="{CC32728D-DFC5-1448-A112-CBD5D08DC0B1}" type="pres">
      <dgm:prSet presAssocID="{4CA6574E-53C7-2A42-BFA8-15C4DF1F108B}" presName="hierChild4" presStyleCnt="0"/>
      <dgm:spPr/>
    </dgm:pt>
    <dgm:pt modelId="{BB29C83F-7056-F54E-8A7A-01FBACCD3305}" type="pres">
      <dgm:prSet presAssocID="{4CA6574E-53C7-2A42-BFA8-15C4DF1F108B}" presName="hierChild5" presStyleCnt="0"/>
      <dgm:spPr/>
    </dgm:pt>
    <dgm:pt modelId="{CC2C76F9-4B25-5643-ACB0-EA6D971013AD}" type="pres">
      <dgm:prSet presAssocID="{1B4471DA-2B00-4042-B4CD-80FF594BA077}" presName="Name37" presStyleLbl="parChTrans1D3" presStyleIdx="1" presStyleCnt="8"/>
      <dgm:spPr/>
    </dgm:pt>
    <dgm:pt modelId="{962223EB-0D8B-D546-881F-BA1647C93BC3}" type="pres">
      <dgm:prSet presAssocID="{32969D92-A02A-384B-982A-0F05CB9B57D0}" presName="hierRoot2" presStyleCnt="0">
        <dgm:presLayoutVars>
          <dgm:hierBranch val="init"/>
        </dgm:presLayoutVars>
      </dgm:prSet>
      <dgm:spPr/>
    </dgm:pt>
    <dgm:pt modelId="{460B5C19-8D4E-0C41-9209-A4A30089DFCD}" type="pres">
      <dgm:prSet presAssocID="{32969D92-A02A-384B-982A-0F05CB9B57D0}" presName="rootComposite" presStyleCnt="0"/>
      <dgm:spPr/>
    </dgm:pt>
    <dgm:pt modelId="{64521C77-1789-8B46-BB02-989556C11591}" type="pres">
      <dgm:prSet presAssocID="{32969D92-A02A-384B-982A-0F05CB9B57D0}" presName="rootText" presStyleLbl="node3" presStyleIdx="1" presStyleCnt="8" custScaleX="111572">
        <dgm:presLayoutVars>
          <dgm:chPref val="3"/>
        </dgm:presLayoutVars>
      </dgm:prSet>
      <dgm:spPr/>
    </dgm:pt>
    <dgm:pt modelId="{C8EEC3B2-8356-C740-ACDA-3B0A77E5C872}" type="pres">
      <dgm:prSet presAssocID="{32969D92-A02A-384B-982A-0F05CB9B57D0}" presName="rootConnector" presStyleLbl="node3" presStyleIdx="1" presStyleCnt="8"/>
      <dgm:spPr/>
    </dgm:pt>
    <dgm:pt modelId="{AAD7FF06-635C-FA42-B3FE-BA6B39422A26}" type="pres">
      <dgm:prSet presAssocID="{32969D92-A02A-384B-982A-0F05CB9B57D0}" presName="hierChild4" presStyleCnt="0"/>
      <dgm:spPr/>
    </dgm:pt>
    <dgm:pt modelId="{6424CB70-1FE8-1D42-8D4B-58DC02F85525}" type="pres">
      <dgm:prSet presAssocID="{32969D92-A02A-384B-982A-0F05CB9B57D0}" presName="hierChild5" presStyleCnt="0"/>
      <dgm:spPr/>
    </dgm:pt>
    <dgm:pt modelId="{E5C70005-95B7-5B49-A53B-E11A6B71BEC6}" type="pres">
      <dgm:prSet presAssocID="{B7C5401A-26D4-5940-BA46-A4F806C9BB76}" presName="Name37" presStyleLbl="parChTrans1D3" presStyleIdx="2" presStyleCnt="8"/>
      <dgm:spPr/>
    </dgm:pt>
    <dgm:pt modelId="{463AE488-33EB-454A-A973-BC976DB5CBDD}" type="pres">
      <dgm:prSet presAssocID="{42A06148-5CD9-B54C-814D-A5892E1184DE}" presName="hierRoot2" presStyleCnt="0">
        <dgm:presLayoutVars>
          <dgm:hierBranch val="init"/>
        </dgm:presLayoutVars>
      </dgm:prSet>
      <dgm:spPr/>
    </dgm:pt>
    <dgm:pt modelId="{51E8594D-2B26-AB4D-8BFE-6B4BB2755E16}" type="pres">
      <dgm:prSet presAssocID="{42A06148-5CD9-B54C-814D-A5892E1184DE}" presName="rootComposite" presStyleCnt="0"/>
      <dgm:spPr/>
    </dgm:pt>
    <dgm:pt modelId="{B54ACFAD-8291-4F4E-97C1-C036F04885C3}" type="pres">
      <dgm:prSet presAssocID="{42A06148-5CD9-B54C-814D-A5892E1184DE}" presName="rootText" presStyleLbl="node3" presStyleIdx="2" presStyleCnt="8" custScaleX="111572">
        <dgm:presLayoutVars>
          <dgm:chPref val="3"/>
        </dgm:presLayoutVars>
      </dgm:prSet>
      <dgm:spPr/>
    </dgm:pt>
    <dgm:pt modelId="{DE075C6F-CF1F-3F4A-91B8-2FC28E68B401}" type="pres">
      <dgm:prSet presAssocID="{42A06148-5CD9-B54C-814D-A5892E1184DE}" presName="rootConnector" presStyleLbl="node3" presStyleIdx="2" presStyleCnt="8"/>
      <dgm:spPr/>
    </dgm:pt>
    <dgm:pt modelId="{61E4E4C6-979A-8247-9E83-9F41E1051515}" type="pres">
      <dgm:prSet presAssocID="{42A06148-5CD9-B54C-814D-A5892E1184DE}" presName="hierChild4" presStyleCnt="0"/>
      <dgm:spPr/>
    </dgm:pt>
    <dgm:pt modelId="{7A33E278-3914-5D40-9878-D53389DAC5E0}" type="pres">
      <dgm:prSet presAssocID="{42A06148-5CD9-B54C-814D-A5892E1184DE}" presName="hierChild5" presStyleCnt="0"/>
      <dgm:spPr/>
    </dgm:pt>
    <dgm:pt modelId="{87AAF93F-96E9-5D46-B752-66FBF8C41B4E}" type="pres">
      <dgm:prSet presAssocID="{32F7579E-294F-3E46-927B-9203A80A4933}" presName="hierChild5" presStyleCnt="0"/>
      <dgm:spPr/>
    </dgm:pt>
    <dgm:pt modelId="{A481E54F-409C-F847-9E34-912334A80036}" type="pres">
      <dgm:prSet presAssocID="{C38876E5-91BF-3243-ABF9-4155C44683A0}" presName="Name37" presStyleLbl="parChTrans1D2" presStyleIdx="1" presStyleCnt="3"/>
      <dgm:spPr/>
    </dgm:pt>
    <dgm:pt modelId="{3FF9358E-BED6-6B4C-B787-53A8E28F8D11}" type="pres">
      <dgm:prSet presAssocID="{14124C16-55D0-3048-9FF7-8B193C7275B7}" presName="hierRoot2" presStyleCnt="0">
        <dgm:presLayoutVars>
          <dgm:hierBranch val="init"/>
        </dgm:presLayoutVars>
      </dgm:prSet>
      <dgm:spPr/>
    </dgm:pt>
    <dgm:pt modelId="{2F728B9E-802C-D246-A841-86ED7975D509}" type="pres">
      <dgm:prSet presAssocID="{14124C16-55D0-3048-9FF7-8B193C7275B7}" presName="rootComposite" presStyleCnt="0"/>
      <dgm:spPr/>
    </dgm:pt>
    <dgm:pt modelId="{1D6E0C90-81DC-9F42-98AE-6CF735418927}" type="pres">
      <dgm:prSet presAssocID="{14124C16-55D0-3048-9FF7-8B193C7275B7}" presName="rootText" presStyleLbl="node2" presStyleIdx="1" presStyleCnt="3" custScaleX="173825">
        <dgm:presLayoutVars>
          <dgm:chPref val="3"/>
        </dgm:presLayoutVars>
      </dgm:prSet>
      <dgm:spPr/>
    </dgm:pt>
    <dgm:pt modelId="{A091D636-0D4E-424C-8FA1-98F7A8EA322D}" type="pres">
      <dgm:prSet presAssocID="{14124C16-55D0-3048-9FF7-8B193C7275B7}" presName="rootConnector" presStyleLbl="node2" presStyleIdx="1" presStyleCnt="3"/>
      <dgm:spPr/>
    </dgm:pt>
    <dgm:pt modelId="{79BAF048-CB12-604B-B1C6-C92347C28CBF}" type="pres">
      <dgm:prSet presAssocID="{14124C16-55D0-3048-9FF7-8B193C7275B7}" presName="hierChild4" presStyleCnt="0"/>
      <dgm:spPr/>
    </dgm:pt>
    <dgm:pt modelId="{8AB6E2FA-ECE2-B841-B51F-2FB578DA5EC6}" type="pres">
      <dgm:prSet presAssocID="{A6B27C79-09C5-4A49-81E8-E2A335DE15DB}" presName="Name37" presStyleLbl="parChTrans1D3" presStyleIdx="3" presStyleCnt="8"/>
      <dgm:spPr/>
    </dgm:pt>
    <dgm:pt modelId="{B0999FB7-A98E-8843-98E6-3B0447CC2090}" type="pres">
      <dgm:prSet presAssocID="{897AD47A-AA80-9C46-8A90-3C6C89A5B5F1}" presName="hierRoot2" presStyleCnt="0">
        <dgm:presLayoutVars>
          <dgm:hierBranch val="init"/>
        </dgm:presLayoutVars>
      </dgm:prSet>
      <dgm:spPr/>
    </dgm:pt>
    <dgm:pt modelId="{9CA21237-C6B0-1447-A309-E779BDE8906F}" type="pres">
      <dgm:prSet presAssocID="{897AD47A-AA80-9C46-8A90-3C6C89A5B5F1}" presName="rootComposite" presStyleCnt="0"/>
      <dgm:spPr/>
    </dgm:pt>
    <dgm:pt modelId="{E1B907E5-5D7C-944C-A2C7-5D2ADC4E4671}" type="pres">
      <dgm:prSet presAssocID="{897AD47A-AA80-9C46-8A90-3C6C89A5B5F1}" presName="rootText" presStyleLbl="node3" presStyleIdx="3" presStyleCnt="8" custScaleX="111516">
        <dgm:presLayoutVars>
          <dgm:chPref val="3"/>
        </dgm:presLayoutVars>
      </dgm:prSet>
      <dgm:spPr/>
    </dgm:pt>
    <dgm:pt modelId="{39B5EDB1-C3ED-6148-9310-5BF7F33AFA74}" type="pres">
      <dgm:prSet presAssocID="{897AD47A-AA80-9C46-8A90-3C6C89A5B5F1}" presName="rootConnector" presStyleLbl="node3" presStyleIdx="3" presStyleCnt="8"/>
      <dgm:spPr/>
    </dgm:pt>
    <dgm:pt modelId="{5A6D0752-421D-5646-AEA3-A8ECA6C8D36D}" type="pres">
      <dgm:prSet presAssocID="{897AD47A-AA80-9C46-8A90-3C6C89A5B5F1}" presName="hierChild4" presStyleCnt="0"/>
      <dgm:spPr/>
    </dgm:pt>
    <dgm:pt modelId="{6EB23770-7FC1-9047-95E5-A2239D6EA2A7}" type="pres">
      <dgm:prSet presAssocID="{897AD47A-AA80-9C46-8A90-3C6C89A5B5F1}" presName="hierChild5" presStyleCnt="0"/>
      <dgm:spPr/>
    </dgm:pt>
    <dgm:pt modelId="{5BE9D766-0496-4C45-8382-C468EDFE8E33}" type="pres">
      <dgm:prSet presAssocID="{BD1C136B-9E21-7247-BF68-3133B72DCD72}" presName="Name37" presStyleLbl="parChTrans1D3" presStyleIdx="4" presStyleCnt="8"/>
      <dgm:spPr/>
    </dgm:pt>
    <dgm:pt modelId="{8EBFC412-6791-784D-BEC8-57F514C586F4}" type="pres">
      <dgm:prSet presAssocID="{CFC213F5-0A9E-6641-A712-8674A2CCDAA0}" presName="hierRoot2" presStyleCnt="0">
        <dgm:presLayoutVars>
          <dgm:hierBranch val="init"/>
        </dgm:presLayoutVars>
      </dgm:prSet>
      <dgm:spPr/>
    </dgm:pt>
    <dgm:pt modelId="{8229C7B5-DC8C-EA4F-B592-87D257D2B64F}" type="pres">
      <dgm:prSet presAssocID="{CFC213F5-0A9E-6641-A712-8674A2CCDAA0}" presName="rootComposite" presStyleCnt="0"/>
      <dgm:spPr/>
    </dgm:pt>
    <dgm:pt modelId="{36D1133C-7B05-574B-8CE7-756D44EFECAA}" type="pres">
      <dgm:prSet presAssocID="{CFC213F5-0A9E-6641-A712-8674A2CCDAA0}" presName="rootText" presStyleLbl="node3" presStyleIdx="4" presStyleCnt="8" custScaleX="111516">
        <dgm:presLayoutVars>
          <dgm:chPref val="3"/>
        </dgm:presLayoutVars>
      </dgm:prSet>
      <dgm:spPr/>
    </dgm:pt>
    <dgm:pt modelId="{1BC20733-9877-2A49-817B-79CA3DF25E72}" type="pres">
      <dgm:prSet presAssocID="{CFC213F5-0A9E-6641-A712-8674A2CCDAA0}" presName="rootConnector" presStyleLbl="node3" presStyleIdx="4" presStyleCnt="8"/>
      <dgm:spPr/>
    </dgm:pt>
    <dgm:pt modelId="{A7AE4C5D-5083-E340-8CEA-2214076BB236}" type="pres">
      <dgm:prSet presAssocID="{CFC213F5-0A9E-6641-A712-8674A2CCDAA0}" presName="hierChild4" presStyleCnt="0"/>
      <dgm:spPr/>
    </dgm:pt>
    <dgm:pt modelId="{8DCD3D77-0EDD-CD4C-8212-B1677F186B76}" type="pres">
      <dgm:prSet presAssocID="{CFC213F5-0A9E-6641-A712-8674A2CCDAA0}" presName="hierChild5" presStyleCnt="0"/>
      <dgm:spPr/>
    </dgm:pt>
    <dgm:pt modelId="{D5F3282B-7E54-014C-940C-CCC83C724F7A}" type="pres">
      <dgm:prSet presAssocID="{14124C16-55D0-3048-9FF7-8B193C7275B7}" presName="hierChild5" presStyleCnt="0"/>
      <dgm:spPr/>
    </dgm:pt>
    <dgm:pt modelId="{573AD3DD-EBCC-964E-89D1-EFF8797CDFBF}" type="pres">
      <dgm:prSet presAssocID="{8A06F3E4-AC5B-BE44-8FD2-E11FA248A7F4}" presName="Name37" presStyleLbl="parChTrans1D2" presStyleIdx="2" presStyleCnt="3"/>
      <dgm:spPr/>
    </dgm:pt>
    <dgm:pt modelId="{45035397-B062-5D46-81BF-857B25B80648}" type="pres">
      <dgm:prSet presAssocID="{1E7892F8-C535-3042-98FB-3022B1993E47}" presName="hierRoot2" presStyleCnt="0">
        <dgm:presLayoutVars>
          <dgm:hierBranch val="init"/>
        </dgm:presLayoutVars>
      </dgm:prSet>
      <dgm:spPr/>
    </dgm:pt>
    <dgm:pt modelId="{C0BBEFC8-2A5D-904C-BBF0-DE122567C9CE}" type="pres">
      <dgm:prSet presAssocID="{1E7892F8-C535-3042-98FB-3022B1993E47}" presName="rootComposite" presStyleCnt="0"/>
      <dgm:spPr/>
    </dgm:pt>
    <dgm:pt modelId="{F41D95AE-CAD3-834C-8D63-D1A5B86E8D32}" type="pres">
      <dgm:prSet presAssocID="{1E7892F8-C535-3042-98FB-3022B1993E47}" presName="rootText" presStyleLbl="node2" presStyleIdx="2" presStyleCnt="3" custScaleX="134715">
        <dgm:presLayoutVars>
          <dgm:chPref val="3"/>
        </dgm:presLayoutVars>
      </dgm:prSet>
      <dgm:spPr/>
    </dgm:pt>
    <dgm:pt modelId="{826BFC40-5F41-6D44-A8F7-73DCD5B5AB47}" type="pres">
      <dgm:prSet presAssocID="{1E7892F8-C535-3042-98FB-3022B1993E47}" presName="rootConnector" presStyleLbl="node2" presStyleIdx="2" presStyleCnt="3"/>
      <dgm:spPr/>
    </dgm:pt>
    <dgm:pt modelId="{FA0FC0D6-AB56-FB4F-86AA-AA2C35D1E92D}" type="pres">
      <dgm:prSet presAssocID="{1E7892F8-C535-3042-98FB-3022B1993E47}" presName="hierChild4" presStyleCnt="0"/>
      <dgm:spPr/>
    </dgm:pt>
    <dgm:pt modelId="{23E5F843-B586-FE44-9202-F3A9ED1168D6}" type="pres">
      <dgm:prSet presAssocID="{6453F52F-FB67-634A-B11C-E84FF9BBB7F8}" presName="Name37" presStyleLbl="parChTrans1D3" presStyleIdx="5" presStyleCnt="8"/>
      <dgm:spPr/>
    </dgm:pt>
    <dgm:pt modelId="{24985B4A-1D61-0A47-8201-02FC75C4ECF8}" type="pres">
      <dgm:prSet presAssocID="{BA3D1033-D9B4-E743-9B4B-A4035D8D9E2C}" presName="hierRoot2" presStyleCnt="0">
        <dgm:presLayoutVars>
          <dgm:hierBranch val="init"/>
        </dgm:presLayoutVars>
      </dgm:prSet>
      <dgm:spPr/>
    </dgm:pt>
    <dgm:pt modelId="{841907D4-F032-8D44-A698-E505B9F5F446}" type="pres">
      <dgm:prSet presAssocID="{BA3D1033-D9B4-E743-9B4B-A4035D8D9E2C}" presName="rootComposite" presStyleCnt="0"/>
      <dgm:spPr/>
    </dgm:pt>
    <dgm:pt modelId="{0197A0EA-35DB-8349-A004-DB9A98C959A8}" type="pres">
      <dgm:prSet presAssocID="{BA3D1033-D9B4-E743-9B4B-A4035D8D9E2C}" presName="rootText" presStyleLbl="node3" presStyleIdx="5" presStyleCnt="8" custScaleX="120323">
        <dgm:presLayoutVars>
          <dgm:chPref val="3"/>
        </dgm:presLayoutVars>
      </dgm:prSet>
      <dgm:spPr/>
    </dgm:pt>
    <dgm:pt modelId="{0DC7A199-1D15-DB45-A2E3-3449E6B2FE26}" type="pres">
      <dgm:prSet presAssocID="{BA3D1033-D9B4-E743-9B4B-A4035D8D9E2C}" presName="rootConnector" presStyleLbl="node3" presStyleIdx="5" presStyleCnt="8"/>
      <dgm:spPr/>
    </dgm:pt>
    <dgm:pt modelId="{44962587-923E-3C40-92C5-C8D8E4369E3F}" type="pres">
      <dgm:prSet presAssocID="{BA3D1033-D9B4-E743-9B4B-A4035D8D9E2C}" presName="hierChild4" presStyleCnt="0"/>
      <dgm:spPr/>
    </dgm:pt>
    <dgm:pt modelId="{B48BFE89-7B9C-2547-A9CA-5F5E462C7034}" type="pres">
      <dgm:prSet presAssocID="{BA3D1033-D9B4-E743-9B4B-A4035D8D9E2C}" presName="hierChild5" presStyleCnt="0"/>
      <dgm:spPr/>
    </dgm:pt>
    <dgm:pt modelId="{B7961995-9F0E-7F4D-83F8-0CCACFDD90B1}" type="pres">
      <dgm:prSet presAssocID="{77F9CEBD-17E2-2341-96D8-E62815B280D6}" presName="Name37" presStyleLbl="parChTrans1D3" presStyleIdx="6" presStyleCnt="8"/>
      <dgm:spPr/>
    </dgm:pt>
    <dgm:pt modelId="{723C1DC0-9180-1B42-BE97-1C72AC36A40A}" type="pres">
      <dgm:prSet presAssocID="{802A8D34-6E8A-9B41-9BE8-479592F62271}" presName="hierRoot2" presStyleCnt="0">
        <dgm:presLayoutVars>
          <dgm:hierBranch val="init"/>
        </dgm:presLayoutVars>
      </dgm:prSet>
      <dgm:spPr/>
    </dgm:pt>
    <dgm:pt modelId="{356C5AD0-A875-504C-998F-851F37845277}" type="pres">
      <dgm:prSet presAssocID="{802A8D34-6E8A-9B41-9BE8-479592F62271}" presName="rootComposite" presStyleCnt="0"/>
      <dgm:spPr/>
    </dgm:pt>
    <dgm:pt modelId="{67E9187C-C899-FD4E-99F9-D1F696C41DC2}" type="pres">
      <dgm:prSet presAssocID="{802A8D34-6E8A-9B41-9BE8-479592F62271}" presName="rootText" presStyleLbl="node3" presStyleIdx="6" presStyleCnt="8" custScaleX="121215">
        <dgm:presLayoutVars>
          <dgm:chPref val="3"/>
        </dgm:presLayoutVars>
      </dgm:prSet>
      <dgm:spPr/>
    </dgm:pt>
    <dgm:pt modelId="{BACE34AC-E82A-1541-B90F-1618EBC5FDF3}" type="pres">
      <dgm:prSet presAssocID="{802A8D34-6E8A-9B41-9BE8-479592F62271}" presName="rootConnector" presStyleLbl="node3" presStyleIdx="6" presStyleCnt="8"/>
      <dgm:spPr/>
    </dgm:pt>
    <dgm:pt modelId="{E3DAAC90-67AE-524F-B920-FEEB70BE23D2}" type="pres">
      <dgm:prSet presAssocID="{802A8D34-6E8A-9B41-9BE8-479592F62271}" presName="hierChild4" presStyleCnt="0"/>
      <dgm:spPr/>
    </dgm:pt>
    <dgm:pt modelId="{EF6A72CC-628E-3B41-AB05-9F73CEB8B147}" type="pres">
      <dgm:prSet presAssocID="{802A8D34-6E8A-9B41-9BE8-479592F62271}" presName="hierChild5" presStyleCnt="0"/>
      <dgm:spPr/>
    </dgm:pt>
    <dgm:pt modelId="{5D8391BE-8059-5A44-83DE-7CAFF46DAD95}" type="pres">
      <dgm:prSet presAssocID="{B3D395FB-6C0D-6649-BDD4-55854EF025AF}" presName="Name37" presStyleLbl="parChTrans1D3" presStyleIdx="7" presStyleCnt="8"/>
      <dgm:spPr/>
    </dgm:pt>
    <dgm:pt modelId="{470B885B-4208-5847-9A21-68C02CED7105}" type="pres">
      <dgm:prSet presAssocID="{5EFC448B-87FE-2A4D-9EFF-F1621F80464E}" presName="hierRoot2" presStyleCnt="0">
        <dgm:presLayoutVars>
          <dgm:hierBranch val="init"/>
        </dgm:presLayoutVars>
      </dgm:prSet>
      <dgm:spPr/>
    </dgm:pt>
    <dgm:pt modelId="{C464A645-2BC9-F743-B3D1-889F233C9906}" type="pres">
      <dgm:prSet presAssocID="{5EFC448B-87FE-2A4D-9EFF-F1621F80464E}" presName="rootComposite" presStyleCnt="0"/>
      <dgm:spPr/>
    </dgm:pt>
    <dgm:pt modelId="{13B0BEC8-CFA5-7341-807E-AA8BA32A2D3B}" type="pres">
      <dgm:prSet presAssocID="{5EFC448B-87FE-2A4D-9EFF-F1621F80464E}" presName="rootText" presStyleLbl="node3" presStyleIdx="7" presStyleCnt="8" custScaleX="121215">
        <dgm:presLayoutVars>
          <dgm:chPref val="3"/>
        </dgm:presLayoutVars>
      </dgm:prSet>
      <dgm:spPr/>
    </dgm:pt>
    <dgm:pt modelId="{229B3691-8C2B-904A-A4CE-C387FF1AFCB4}" type="pres">
      <dgm:prSet presAssocID="{5EFC448B-87FE-2A4D-9EFF-F1621F80464E}" presName="rootConnector" presStyleLbl="node3" presStyleIdx="7" presStyleCnt="8"/>
      <dgm:spPr/>
    </dgm:pt>
    <dgm:pt modelId="{3D61A02D-D047-AC45-AEB2-10DA8A25814C}" type="pres">
      <dgm:prSet presAssocID="{5EFC448B-87FE-2A4D-9EFF-F1621F80464E}" presName="hierChild4" presStyleCnt="0"/>
      <dgm:spPr/>
    </dgm:pt>
    <dgm:pt modelId="{E4E4FF29-C0C6-E646-A6E5-52E947F7BEB0}" type="pres">
      <dgm:prSet presAssocID="{5EFC448B-87FE-2A4D-9EFF-F1621F80464E}" presName="hierChild5" presStyleCnt="0"/>
      <dgm:spPr/>
    </dgm:pt>
    <dgm:pt modelId="{8B5C981C-C366-EA4F-8CE4-053775843CFF}" type="pres">
      <dgm:prSet presAssocID="{1E7892F8-C535-3042-98FB-3022B1993E47}" presName="hierChild5" presStyleCnt="0"/>
      <dgm:spPr/>
    </dgm:pt>
    <dgm:pt modelId="{727E095A-E2EC-074A-859D-907A5DF766F6}" type="pres">
      <dgm:prSet presAssocID="{B84B8C8F-3498-7B45-9FE0-FDB62D46D969}" presName="hierChild3" presStyleCnt="0"/>
      <dgm:spPr/>
    </dgm:pt>
  </dgm:ptLst>
  <dgm:cxnLst>
    <dgm:cxn modelId="{99C94002-A5C0-8742-A7CB-7760E0FD93FB}" type="presOf" srcId="{C38876E5-91BF-3243-ABF9-4155C44683A0}" destId="{A481E54F-409C-F847-9E34-912334A80036}" srcOrd="0" destOrd="0" presId="urn:microsoft.com/office/officeart/2005/8/layout/orgChart1"/>
    <dgm:cxn modelId="{5749F307-536A-FE46-928B-897DFC7A5708}" type="presOf" srcId="{42A06148-5CD9-B54C-814D-A5892E1184DE}" destId="{DE075C6F-CF1F-3F4A-91B8-2FC28E68B401}" srcOrd="1" destOrd="0" presId="urn:microsoft.com/office/officeart/2005/8/layout/orgChart1"/>
    <dgm:cxn modelId="{11BCCB09-47F7-7448-95CB-C338BE0D1DAC}" srcId="{B84B8C8F-3498-7B45-9FE0-FDB62D46D969}" destId="{1E7892F8-C535-3042-98FB-3022B1993E47}" srcOrd="2" destOrd="0" parTransId="{8A06F3E4-AC5B-BE44-8FD2-E11FA248A7F4}" sibTransId="{7025030E-E6A7-E446-9959-5C89CDF23049}"/>
    <dgm:cxn modelId="{E009AF16-82BC-5543-82EF-39F4BEAB8169}" type="presOf" srcId="{8A06F3E4-AC5B-BE44-8FD2-E11FA248A7F4}" destId="{573AD3DD-EBCC-964E-89D1-EFF8797CDFBF}" srcOrd="0" destOrd="0" presId="urn:microsoft.com/office/officeart/2005/8/layout/orgChart1"/>
    <dgm:cxn modelId="{DF909418-9799-2646-B61B-B8998FA72EC9}" type="presOf" srcId="{42A06148-5CD9-B54C-814D-A5892E1184DE}" destId="{B54ACFAD-8291-4F4E-97C1-C036F04885C3}" srcOrd="0" destOrd="0" presId="urn:microsoft.com/office/officeart/2005/8/layout/orgChart1"/>
    <dgm:cxn modelId="{9B038226-B3E7-4D4C-ABAE-5979C1C00391}" type="presOf" srcId="{6453F52F-FB67-634A-B11C-E84FF9BBB7F8}" destId="{23E5F843-B586-FE44-9202-F3A9ED1168D6}" srcOrd="0" destOrd="0" presId="urn:microsoft.com/office/officeart/2005/8/layout/orgChart1"/>
    <dgm:cxn modelId="{2D96D32C-E409-E646-94ED-CDDEE26AB96A}" type="presOf" srcId="{CFC213F5-0A9E-6641-A712-8674A2CCDAA0}" destId="{36D1133C-7B05-574B-8CE7-756D44EFECAA}" srcOrd="0" destOrd="0" presId="urn:microsoft.com/office/officeart/2005/8/layout/orgChart1"/>
    <dgm:cxn modelId="{A62B7B2E-1E05-8245-BE11-F9346D71552C}" type="presOf" srcId="{32F7579E-294F-3E46-927B-9203A80A4933}" destId="{E800DD59-101A-B141-BB99-E0A46DF94FD3}" srcOrd="1" destOrd="0" presId="urn:microsoft.com/office/officeart/2005/8/layout/orgChart1"/>
    <dgm:cxn modelId="{07929536-57F7-AC47-B913-3C1EB7640D7B}" srcId="{32F7579E-294F-3E46-927B-9203A80A4933}" destId="{4CA6574E-53C7-2A42-BFA8-15C4DF1F108B}" srcOrd="0" destOrd="0" parTransId="{1CF2855E-E3BA-9D48-B17F-99743D43EC3D}" sibTransId="{5E1DF7D2-1EE1-594F-B34C-2FC016EC73A1}"/>
    <dgm:cxn modelId="{29C7C337-C438-0F49-96AF-C768D0563357}" type="presOf" srcId="{59CAB399-D66F-284A-B960-B54F13C57675}" destId="{1692D1C4-6B8A-1546-A0EF-04D6BC3F199C}" srcOrd="0" destOrd="0" presId="urn:microsoft.com/office/officeart/2005/8/layout/orgChart1"/>
    <dgm:cxn modelId="{47DF8D40-5C00-334D-804A-4D5BD5BE7B41}" srcId="{B84B8C8F-3498-7B45-9FE0-FDB62D46D969}" destId="{14124C16-55D0-3048-9FF7-8B193C7275B7}" srcOrd="1" destOrd="0" parTransId="{C38876E5-91BF-3243-ABF9-4155C44683A0}" sibTransId="{5081B720-9649-6C48-98BF-F8267C9C6D14}"/>
    <dgm:cxn modelId="{39306541-9449-0A4F-B436-6420F7F04AD9}" srcId="{32F7579E-294F-3E46-927B-9203A80A4933}" destId="{32969D92-A02A-384B-982A-0F05CB9B57D0}" srcOrd="1" destOrd="0" parTransId="{1B4471DA-2B00-4042-B4CD-80FF594BA077}" sibTransId="{0C1CDED7-CCED-384B-8D6F-8805248380D5}"/>
    <dgm:cxn modelId="{D1E01448-99DB-6140-92CE-E5831490467B}" type="presOf" srcId="{CFC213F5-0A9E-6641-A712-8674A2CCDAA0}" destId="{1BC20733-9877-2A49-817B-79CA3DF25E72}" srcOrd="1" destOrd="0" presId="urn:microsoft.com/office/officeart/2005/8/layout/orgChart1"/>
    <dgm:cxn modelId="{1C0A7548-16D1-1E4F-B62C-6EB2C188E31F}" type="presOf" srcId="{14124C16-55D0-3048-9FF7-8B193C7275B7}" destId="{A091D636-0D4E-424C-8FA1-98F7A8EA322D}" srcOrd="1" destOrd="0" presId="urn:microsoft.com/office/officeart/2005/8/layout/orgChart1"/>
    <dgm:cxn modelId="{8CB35551-099B-E14B-8EF5-C1C8C62A5306}" type="presOf" srcId="{14124C16-55D0-3048-9FF7-8B193C7275B7}" destId="{1D6E0C90-81DC-9F42-98AE-6CF735418927}" srcOrd="0" destOrd="0" presId="urn:microsoft.com/office/officeart/2005/8/layout/orgChart1"/>
    <dgm:cxn modelId="{8DD2B959-776E-E54D-B3BC-5160FAE1C677}" srcId="{14124C16-55D0-3048-9FF7-8B193C7275B7}" destId="{897AD47A-AA80-9C46-8A90-3C6C89A5B5F1}" srcOrd="0" destOrd="0" parTransId="{A6B27C79-09C5-4A49-81E8-E2A335DE15DB}" sibTransId="{A97830B2-97EE-4545-82F4-F9AA84542A55}"/>
    <dgm:cxn modelId="{9DFCA85F-F055-774C-9760-4416333058AB}" srcId="{14124C16-55D0-3048-9FF7-8B193C7275B7}" destId="{CFC213F5-0A9E-6641-A712-8674A2CCDAA0}" srcOrd="1" destOrd="0" parTransId="{BD1C136B-9E21-7247-BF68-3133B72DCD72}" sibTransId="{4FE06F85-2280-0B4D-8E4F-785FA4972E2D}"/>
    <dgm:cxn modelId="{FCEB5061-1383-9847-9033-69C0FF20A543}" type="presOf" srcId="{4CA6574E-53C7-2A42-BFA8-15C4DF1F108B}" destId="{B47DD4D7-60E3-6A4F-8FF8-FAD55B1322C3}" srcOrd="1" destOrd="0" presId="urn:microsoft.com/office/officeart/2005/8/layout/orgChart1"/>
    <dgm:cxn modelId="{4EDB0869-075C-9149-BC49-A055940F86A3}" srcId="{1E7892F8-C535-3042-98FB-3022B1993E47}" destId="{5EFC448B-87FE-2A4D-9EFF-F1621F80464E}" srcOrd="2" destOrd="0" parTransId="{B3D395FB-6C0D-6649-BDD4-55854EF025AF}" sibTransId="{0179A7C2-D2C7-B74A-997D-1E6ED1390CDD}"/>
    <dgm:cxn modelId="{CFE6A579-C5D2-EB4A-9881-F48B2B81FCC1}" srcId="{32F7579E-294F-3E46-927B-9203A80A4933}" destId="{42A06148-5CD9-B54C-814D-A5892E1184DE}" srcOrd="2" destOrd="0" parTransId="{B7C5401A-26D4-5940-BA46-A4F806C9BB76}" sibTransId="{67A7AAE7-9206-E244-97B0-7E0BED66D14C}"/>
    <dgm:cxn modelId="{95B47280-F0B9-154E-8ED8-4C4B88D46FC5}" type="presOf" srcId="{802A8D34-6E8A-9B41-9BE8-479592F62271}" destId="{BACE34AC-E82A-1541-B90F-1618EBC5FDF3}" srcOrd="1" destOrd="0" presId="urn:microsoft.com/office/officeart/2005/8/layout/orgChart1"/>
    <dgm:cxn modelId="{B0ADD081-7A31-A14C-B51E-DC71D877EF32}" type="presOf" srcId="{1CF2855E-E3BA-9D48-B17F-99743D43EC3D}" destId="{6F6B692F-54F0-AC40-AE43-EBCFD83DF868}" srcOrd="0" destOrd="0" presId="urn:microsoft.com/office/officeart/2005/8/layout/orgChart1"/>
    <dgm:cxn modelId="{E649138E-5035-D44D-82DA-CE40624EFE79}" type="presOf" srcId="{5EFC448B-87FE-2A4D-9EFF-F1621F80464E}" destId="{13B0BEC8-CFA5-7341-807E-AA8BA32A2D3B}" srcOrd="0" destOrd="0" presId="urn:microsoft.com/office/officeart/2005/8/layout/orgChart1"/>
    <dgm:cxn modelId="{79A67394-DB77-434C-BBA8-03FD98BDD116}" type="presOf" srcId="{B84B8C8F-3498-7B45-9FE0-FDB62D46D969}" destId="{626394D6-D7A5-5A42-898A-4F0443F21911}" srcOrd="1" destOrd="0" presId="urn:microsoft.com/office/officeart/2005/8/layout/orgChart1"/>
    <dgm:cxn modelId="{1FF73E96-9C17-5740-85B1-1E0D8772E353}" type="presOf" srcId="{B84B8C8F-3498-7B45-9FE0-FDB62D46D969}" destId="{A20DCE46-1555-ED46-9FF0-F49EBDD4B1DF}" srcOrd="0" destOrd="0" presId="urn:microsoft.com/office/officeart/2005/8/layout/orgChart1"/>
    <dgm:cxn modelId="{AF52B99A-6423-A74F-9D84-0C0E8E275217}" type="presOf" srcId="{B3D395FB-6C0D-6649-BDD4-55854EF025AF}" destId="{5D8391BE-8059-5A44-83DE-7CAFF46DAD95}" srcOrd="0" destOrd="0" presId="urn:microsoft.com/office/officeart/2005/8/layout/orgChart1"/>
    <dgm:cxn modelId="{220910B0-CAC0-C046-9BCC-F069E823B7DC}" type="presOf" srcId="{BA3D1033-D9B4-E743-9B4B-A4035D8D9E2C}" destId="{0197A0EA-35DB-8349-A004-DB9A98C959A8}" srcOrd="0" destOrd="0" presId="urn:microsoft.com/office/officeart/2005/8/layout/orgChart1"/>
    <dgm:cxn modelId="{F4EFB7B0-759E-8B48-998F-66F3E260F0F4}" type="presOf" srcId="{1E7892F8-C535-3042-98FB-3022B1993E47}" destId="{826BFC40-5F41-6D44-A8F7-73DCD5B5AB47}" srcOrd="1" destOrd="0" presId="urn:microsoft.com/office/officeart/2005/8/layout/orgChart1"/>
    <dgm:cxn modelId="{56B38AB6-DD5A-514A-ABED-25BBD6F80417}" type="presOf" srcId="{072EAD23-2625-DF49-9AF7-A5DBCE7FD644}" destId="{8FD6AC9D-E69A-7446-AFD5-C5EDC98CD5A3}" srcOrd="0" destOrd="0" presId="urn:microsoft.com/office/officeart/2005/8/layout/orgChart1"/>
    <dgm:cxn modelId="{9A0AB2BB-4B72-2143-988D-45D212F583A7}" type="presOf" srcId="{77F9CEBD-17E2-2341-96D8-E62815B280D6}" destId="{B7961995-9F0E-7F4D-83F8-0CCACFDD90B1}" srcOrd="0" destOrd="0" presId="urn:microsoft.com/office/officeart/2005/8/layout/orgChart1"/>
    <dgm:cxn modelId="{B1A4FBBD-E33A-434F-9D0A-80331DBC4B85}" type="presOf" srcId="{B7C5401A-26D4-5940-BA46-A4F806C9BB76}" destId="{E5C70005-95B7-5B49-A53B-E11A6B71BEC6}" srcOrd="0" destOrd="0" presId="urn:microsoft.com/office/officeart/2005/8/layout/orgChart1"/>
    <dgm:cxn modelId="{A0A431BE-EE49-A54C-AC18-F8C5FDA3DD6F}" type="presOf" srcId="{32F7579E-294F-3E46-927B-9203A80A4933}" destId="{00832315-29FA-1840-8341-F790B5FEEF1C}" srcOrd="0" destOrd="0" presId="urn:microsoft.com/office/officeart/2005/8/layout/orgChart1"/>
    <dgm:cxn modelId="{54DDB0C5-4ABB-EC4C-815B-501618EE933F}" type="presOf" srcId="{1E7892F8-C535-3042-98FB-3022B1993E47}" destId="{F41D95AE-CAD3-834C-8D63-D1A5B86E8D32}" srcOrd="0" destOrd="0" presId="urn:microsoft.com/office/officeart/2005/8/layout/orgChart1"/>
    <dgm:cxn modelId="{3DE552C6-8EAE-5043-B24C-893741878E57}" type="presOf" srcId="{BA3D1033-D9B4-E743-9B4B-A4035D8D9E2C}" destId="{0DC7A199-1D15-DB45-A2E3-3449E6B2FE26}" srcOrd="1" destOrd="0" presId="urn:microsoft.com/office/officeart/2005/8/layout/orgChart1"/>
    <dgm:cxn modelId="{09F90DCA-DD4F-194C-BCEE-70734BC3337D}" srcId="{1E7892F8-C535-3042-98FB-3022B1993E47}" destId="{802A8D34-6E8A-9B41-9BE8-479592F62271}" srcOrd="1" destOrd="0" parTransId="{77F9CEBD-17E2-2341-96D8-E62815B280D6}" sibTransId="{E41DA3AC-C25E-834F-AB34-8A40FA0E3221}"/>
    <dgm:cxn modelId="{371AE9CA-B186-FD45-8586-A80ACF0D0043}" type="presOf" srcId="{A6B27C79-09C5-4A49-81E8-E2A335DE15DB}" destId="{8AB6E2FA-ECE2-B841-B51F-2FB578DA5EC6}" srcOrd="0" destOrd="0" presId="urn:microsoft.com/office/officeart/2005/8/layout/orgChart1"/>
    <dgm:cxn modelId="{3EC029CB-36C9-F942-8408-3E0A9AEC80A1}" srcId="{B84B8C8F-3498-7B45-9FE0-FDB62D46D969}" destId="{32F7579E-294F-3E46-927B-9203A80A4933}" srcOrd="0" destOrd="0" parTransId="{59CAB399-D66F-284A-B960-B54F13C57675}" sibTransId="{F474C4B7-36DB-C547-B625-56C4929C0921}"/>
    <dgm:cxn modelId="{AF4B6FD4-6BB7-B540-BBF8-1DF0B0927273}" srcId="{072EAD23-2625-DF49-9AF7-A5DBCE7FD644}" destId="{B84B8C8F-3498-7B45-9FE0-FDB62D46D969}" srcOrd="0" destOrd="0" parTransId="{31909019-8B3C-8942-830E-2112D7A2A639}" sibTransId="{54DE5487-ECE1-1E40-93F3-4714D01563D0}"/>
    <dgm:cxn modelId="{F6BA36DB-D1C0-2342-9C59-73D1E12F92D9}" type="presOf" srcId="{32969D92-A02A-384B-982A-0F05CB9B57D0}" destId="{64521C77-1789-8B46-BB02-989556C11591}" srcOrd="0" destOrd="0" presId="urn:microsoft.com/office/officeart/2005/8/layout/orgChart1"/>
    <dgm:cxn modelId="{08B516DF-D9D8-4042-BA1D-C8A127AA8AED}" type="presOf" srcId="{802A8D34-6E8A-9B41-9BE8-479592F62271}" destId="{67E9187C-C899-FD4E-99F9-D1F696C41DC2}" srcOrd="0" destOrd="0" presId="urn:microsoft.com/office/officeart/2005/8/layout/orgChart1"/>
    <dgm:cxn modelId="{088EC7E2-E4A4-AB4E-B7E7-80BBE5056742}" srcId="{1E7892F8-C535-3042-98FB-3022B1993E47}" destId="{BA3D1033-D9B4-E743-9B4B-A4035D8D9E2C}" srcOrd="0" destOrd="0" parTransId="{6453F52F-FB67-634A-B11C-E84FF9BBB7F8}" sibTransId="{AAB39A37-C80B-A940-AAD0-61E351F5FC96}"/>
    <dgm:cxn modelId="{FFEBB6E6-CF43-1F45-8035-732FAE3BA140}" type="presOf" srcId="{897AD47A-AA80-9C46-8A90-3C6C89A5B5F1}" destId="{39B5EDB1-C3ED-6148-9310-5BF7F33AFA74}" srcOrd="1" destOrd="0" presId="urn:microsoft.com/office/officeart/2005/8/layout/orgChart1"/>
    <dgm:cxn modelId="{47AB33E7-D28F-584E-889A-FEC5981B376A}" type="presOf" srcId="{BD1C136B-9E21-7247-BF68-3133B72DCD72}" destId="{5BE9D766-0496-4C45-8382-C468EDFE8E33}" srcOrd="0" destOrd="0" presId="urn:microsoft.com/office/officeart/2005/8/layout/orgChart1"/>
    <dgm:cxn modelId="{38C954E7-C726-A644-A40E-3558CBAC3F49}" type="presOf" srcId="{4CA6574E-53C7-2A42-BFA8-15C4DF1F108B}" destId="{4C0C380E-68E2-B544-A05D-9B494D16F0AE}" srcOrd="0" destOrd="0" presId="urn:microsoft.com/office/officeart/2005/8/layout/orgChart1"/>
    <dgm:cxn modelId="{106762E7-AED4-F449-9F4F-CFDD68B10454}" type="presOf" srcId="{1B4471DA-2B00-4042-B4CD-80FF594BA077}" destId="{CC2C76F9-4B25-5643-ACB0-EA6D971013AD}" srcOrd="0" destOrd="0" presId="urn:microsoft.com/office/officeart/2005/8/layout/orgChart1"/>
    <dgm:cxn modelId="{B5AEAAED-AE14-7A45-B7F8-B3DC2858DFE1}" type="presOf" srcId="{32969D92-A02A-384B-982A-0F05CB9B57D0}" destId="{C8EEC3B2-8356-C740-ACDA-3B0A77E5C872}" srcOrd="1" destOrd="0" presId="urn:microsoft.com/office/officeart/2005/8/layout/orgChart1"/>
    <dgm:cxn modelId="{D8A2AEF6-E991-DE42-9196-5457A7DF0D78}" type="presOf" srcId="{897AD47A-AA80-9C46-8A90-3C6C89A5B5F1}" destId="{E1B907E5-5D7C-944C-A2C7-5D2ADC4E4671}" srcOrd="0" destOrd="0" presId="urn:microsoft.com/office/officeart/2005/8/layout/orgChart1"/>
    <dgm:cxn modelId="{690DAEF8-2B90-8640-A16B-FEA769BB9FD0}" type="presOf" srcId="{5EFC448B-87FE-2A4D-9EFF-F1621F80464E}" destId="{229B3691-8C2B-904A-A4CE-C387FF1AFCB4}" srcOrd="1" destOrd="0" presId="urn:microsoft.com/office/officeart/2005/8/layout/orgChart1"/>
    <dgm:cxn modelId="{F8648552-C48F-E844-BD08-9A3DFEBF59C1}" type="presParOf" srcId="{8FD6AC9D-E69A-7446-AFD5-C5EDC98CD5A3}" destId="{54E9C61F-8F2A-7944-A451-8131B9F8F54D}" srcOrd="0" destOrd="0" presId="urn:microsoft.com/office/officeart/2005/8/layout/orgChart1"/>
    <dgm:cxn modelId="{00BE6F7E-2F35-1147-9085-4804BA60F649}" type="presParOf" srcId="{54E9C61F-8F2A-7944-A451-8131B9F8F54D}" destId="{569D4CD9-F3FE-FE46-9697-A9BCE7CEFEAC}" srcOrd="0" destOrd="0" presId="urn:microsoft.com/office/officeart/2005/8/layout/orgChart1"/>
    <dgm:cxn modelId="{0E90BC8B-1644-CA4F-A081-C3D09DE9B349}" type="presParOf" srcId="{569D4CD9-F3FE-FE46-9697-A9BCE7CEFEAC}" destId="{A20DCE46-1555-ED46-9FF0-F49EBDD4B1DF}" srcOrd="0" destOrd="0" presId="urn:microsoft.com/office/officeart/2005/8/layout/orgChart1"/>
    <dgm:cxn modelId="{19817641-66D2-C94A-B60B-A130BBE12C59}" type="presParOf" srcId="{569D4CD9-F3FE-FE46-9697-A9BCE7CEFEAC}" destId="{626394D6-D7A5-5A42-898A-4F0443F21911}" srcOrd="1" destOrd="0" presId="urn:microsoft.com/office/officeart/2005/8/layout/orgChart1"/>
    <dgm:cxn modelId="{D7822DDD-B2C8-044F-846D-CE73CB58D937}" type="presParOf" srcId="{54E9C61F-8F2A-7944-A451-8131B9F8F54D}" destId="{D2D4E299-9916-4A4D-A3BA-B27B448A62B5}" srcOrd="1" destOrd="0" presId="urn:microsoft.com/office/officeart/2005/8/layout/orgChart1"/>
    <dgm:cxn modelId="{1CFE3DB1-C051-9443-9F27-3F8E97D02773}" type="presParOf" srcId="{D2D4E299-9916-4A4D-A3BA-B27B448A62B5}" destId="{1692D1C4-6B8A-1546-A0EF-04D6BC3F199C}" srcOrd="0" destOrd="0" presId="urn:microsoft.com/office/officeart/2005/8/layout/orgChart1"/>
    <dgm:cxn modelId="{C5991E89-5AEE-8147-9E01-D47697DD2DD1}" type="presParOf" srcId="{D2D4E299-9916-4A4D-A3BA-B27B448A62B5}" destId="{898A3A97-CFF4-8843-B599-DAFDBFB9C11E}" srcOrd="1" destOrd="0" presId="urn:microsoft.com/office/officeart/2005/8/layout/orgChart1"/>
    <dgm:cxn modelId="{35405B61-A276-6947-9A7E-5D6EC8811023}" type="presParOf" srcId="{898A3A97-CFF4-8843-B599-DAFDBFB9C11E}" destId="{3B6ABE0D-09DD-544E-B763-2423104C6F5E}" srcOrd="0" destOrd="0" presId="urn:microsoft.com/office/officeart/2005/8/layout/orgChart1"/>
    <dgm:cxn modelId="{BA8A6B20-5573-8240-8051-A174D58F3528}" type="presParOf" srcId="{3B6ABE0D-09DD-544E-B763-2423104C6F5E}" destId="{00832315-29FA-1840-8341-F790B5FEEF1C}" srcOrd="0" destOrd="0" presId="urn:microsoft.com/office/officeart/2005/8/layout/orgChart1"/>
    <dgm:cxn modelId="{D2DC06F7-202A-3547-9B1E-C3BC918CB92E}" type="presParOf" srcId="{3B6ABE0D-09DD-544E-B763-2423104C6F5E}" destId="{E800DD59-101A-B141-BB99-E0A46DF94FD3}" srcOrd="1" destOrd="0" presId="urn:microsoft.com/office/officeart/2005/8/layout/orgChart1"/>
    <dgm:cxn modelId="{ADCCF137-500E-5246-A771-B7EAC9CDF1F8}" type="presParOf" srcId="{898A3A97-CFF4-8843-B599-DAFDBFB9C11E}" destId="{6C489BC1-0785-2648-BE06-0378C8659FC9}" srcOrd="1" destOrd="0" presId="urn:microsoft.com/office/officeart/2005/8/layout/orgChart1"/>
    <dgm:cxn modelId="{0847C934-DAAA-D345-80DC-B279D7FEF184}" type="presParOf" srcId="{6C489BC1-0785-2648-BE06-0378C8659FC9}" destId="{6F6B692F-54F0-AC40-AE43-EBCFD83DF868}" srcOrd="0" destOrd="0" presId="urn:microsoft.com/office/officeart/2005/8/layout/orgChart1"/>
    <dgm:cxn modelId="{E67FE831-1FCD-1F47-872E-D2DE2AED7A52}" type="presParOf" srcId="{6C489BC1-0785-2648-BE06-0378C8659FC9}" destId="{D9736FDA-3D03-8D4E-8E93-A75F4952E230}" srcOrd="1" destOrd="0" presId="urn:microsoft.com/office/officeart/2005/8/layout/orgChart1"/>
    <dgm:cxn modelId="{9A1DFEEA-E9FD-FD4D-98FE-85A985F21124}" type="presParOf" srcId="{D9736FDA-3D03-8D4E-8E93-A75F4952E230}" destId="{16FDAB25-71A2-2342-968E-B5E59FB22FC7}" srcOrd="0" destOrd="0" presId="urn:microsoft.com/office/officeart/2005/8/layout/orgChart1"/>
    <dgm:cxn modelId="{356BC927-D8DE-6846-8A73-A499F26DF756}" type="presParOf" srcId="{16FDAB25-71A2-2342-968E-B5E59FB22FC7}" destId="{4C0C380E-68E2-B544-A05D-9B494D16F0AE}" srcOrd="0" destOrd="0" presId="urn:microsoft.com/office/officeart/2005/8/layout/orgChart1"/>
    <dgm:cxn modelId="{EC854485-032D-D545-8C49-846FA4C27311}" type="presParOf" srcId="{16FDAB25-71A2-2342-968E-B5E59FB22FC7}" destId="{B47DD4D7-60E3-6A4F-8FF8-FAD55B1322C3}" srcOrd="1" destOrd="0" presId="urn:microsoft.com/office/officeart/2005/8/layout/orgChart1"/>
    <dgm:cxn modelId="{A730AC4A-A86A-364D-805B-34ECDB941E64}" type="presParOf" srcId="{D9736FDA-3D03-8D4E-8E93-A75F4952E230}" destId="{CC32728D-DFC5-1448-A112-CBD5D08DC0B1}" srcOrd="1" destOrd="0" presId="urn:microsoft.com/office/officeart/2005/8/layout/orgChart1"/>
    <dgm:cxn modelId="{C9E42D62-5C75-F047-A02C-3E55FD4E383F}" type="presParOf" srcId="{D9736FDA-3D03-8D4E-8E93-A75F4952E230}" destId="{BB29C83F-7056-F54E-8A7A-01FBACCD3305}" srcOrd="2" destOrd="0" presId="urn:microsoft.com/office/officeart/2005/8/layout/orgChart1"/>
    <dgm:cxn modelId="{B85057C2-BE59-BE47-B412-A4FCCF7D251D}" type="presParOf" srcId="{6C489BC1-0785-2648-BE06-0378C8659FC9}" destId="{CC2C76F9-4B25-5643-ACB0-EA6D971013AD}" srcOrd="2" destOrd="0" presId="urn:microsoft.com/office/officeart/2005/8/layout/orgChart1"/>
    <dgm:cxn modelId="{2D2EC1CD-906F-BB43-8B9D-C907953C8A25}" type="presParOf" srcId="{6C489BC1-0785-2648-BE06-0378C8659FC9}" destId="{962223EB-0D8B-D546-881F-BA1647C93BC3}" srcOrd="3" destOrd="0" presId="urn:microsoft.com/office/officeart/2005/8/layout/orgChart1"/>
    <dgm:cxn modelId="{67CF02BD-1749-174A-8419-D92D59E0FAEB}" type="presParOf" srcId="{962223EB-0D8B-D546-881F-BA1647C93BC3}" destId="{460B5C19-8D4E-0C41-9209-A4A30089DFCD}" srcOrd="0" destOrd="0" presId="urn:microsoft.com/office/officeart/2005/8/layout/orgChart1"/>
    <dgm:cxn modelId="{03BC2F59-0F4C-5446-B6E4-C8D969193F41}" type="presParOf" srcId="{460B5C19-8D4E-0C41-9209-A4A30089DFCD}" destId="{64521C77-1789-8B46-BB02-989556C11591}" srcOrd="0" destOrd="0" presId="urn:microsoft.com/office/officeart/2005/8/layout/orgChart1"/>
    <dgm:cxn modelId="{7A4207FE-A21F-4345-9620-EFC9FC0D1772}" type="presParOf" srcId="{460B5C19-8D4E-0C41-9209-A4A30089DFCD}" destId="{C8EEC3B2-8356-C740-ACDA-3B0A77E5C872}" srcOrd="1" destOrd="0" presId="urn:microsoft.com/office/officeart/2005/8/layout/orgChart1"/>
    <dgm:cxn modelId="{8E655C79-592E-EC47-9AEB-789771FDE4FA}" type="presParOf" srcId="{962223EB-0D8B-D546-881F-BA1647C93BC3}" destId="{AAD7FF06-635C-FA42-B3FE-BA6B39422A26}" srcOrd="1" destOrd="0" presId="urn:microsoft.com/office/officeart/2005/8/layout/orgChart1"/>
    <dgm:cxn modelId="{094EDE91-8D7A-DC47-97E8-4FF888B2E466}" type="presParOf" srcId="{962223EB-0D8B-D546-881F-BA1647C93BC3}" destId="{6424CB70-1FE8-1D42-8D4B-58DC02F85525}" srcOrd="2" destOrd="0" presId="urn:microsoft.com/office/officeart/2005/8/layout/orgChart1"/>
    <dgm:cxn modelId="{3CE92E3A-C5E2-6242-904A-BDE4CB6642ED}" type="presParOf" srcId="{6C489BC1-0785-2648-BE06-0378C8659FC9}" destId="{E5C70005-95B7-5B49-A53B-E11A6B71BEC6}" srcOrd="4" destOrd="0" presId="urn:microsoft.com/office/officeart/2005/8/layout/orgChart1"/>
    <dgm:cxn modelId="{906E6BC0-0A4C-D24D-9669-4F11C0E6C26D}" type="presParOf" srcId="{6C489BC1-0785-2648-BE06-0378C8659FC9}" destId="{463AE488-33EB-454A-A973-BC976DB5CBDD}" srcOrd="5" destOrd="0" presId="urn:microsoft.com/office/officeart/2005/8/layout/orgChart1"/>
    <dgm:cxn modelId="{681F60C7-C69A-254B-9492-7A5B7D4A4BBA}" type="presParOf" srcId="{463AE488-33EB-454A-A973-BC976DB5CBDD}" destId="{51E8594D-2B26-AB4D-8BFE-6B4BB2755E16}" srcOrd="0" destOrd="0" presId="urn:microsoft.com/office/officeart/2005/8/layout/orgChart1"/>
    <dgm:cxn modelId="{314CF127-C5EE-FE48-A720-BB297BC7D551}" type="presParOf" srcId="{51E8594D-2B26-AB4D-8BFE-6B4BB2755E16}" destId="{B54ACFAD-8291-4F4E-97C1-C036F04885C3}" srcOrd="0" destOrd="0" presId="urn:microsoft.com/office/officeart/2005/8/layout/orgChart1"/>
    <dgm:cxn modelId="{F1F5B9A7-64EF-0A46-9255-69EA96271822}" type="presParOf" srcId="{51E8594D-2B26-AB4D-8BFE-6B4BB2755E16}" destId="{DE075C6F-CF1F-3F4A-91B8-2FC28E68B401}" srcOrd="1" destOrd="0" presId="urn:microsoft.com/office/officeart/2005/8/layout/orgChart1"/>
    <dgm:cxn modelId="{0D1ED929-8B0D-2748-8846-A132B1BF39A0}" type="presParOf" srcId="{463AE488-33EB-454A-A973-BC976DB5CBDD}" destId="{61E4E4C6-979A-8247-9E83-9F41E1051515}" srcOrd="1" destOrd="0" presId="urn:microsoft.com/office/officeart/2005/8/layout/orgChart1"/>
    <dgm:cxn modelId="{A50BF8B1-BC57-C844-936B-A6CF6E1D1FD7}" type="presParOf" srcId="{463AE488-33EB-454A-A973-BC976DB5CBDD}" destId="{7A33E278-3914-5D40-9878-D53389DAC5E0}" srcOrd="2" destOrd="0" presId="urn:microsoft.com/office/officeart/2005/8/layout/orgChart1"/>
    <dgm:cxn modelId="{5872ECDE-47C7-2C44-B6C0-068D79DA0EB3}" type="presParOf" srcId="{898A3A97-CFF4-8843-B599-DAFDBFB9C11E}" destId="{87AAF93F-96E9-5D46-B752-66FBF8C41B4E}" srcOrd="2" destOrd="0" presId="urn:microsoft.com/office/officeart/2005/8/layout/orgChart1"/>
    <dgm:cxn modelId="{5F7ACED9-246C-3F46-B26C-88D9FF68E6EF}" type="presParOf" srcId="{D2D4E299-9916-4A4D-A3BA-B27B448A62B5}" destId="{A481E54F-409C-F847-9E34-912334A80036}" srcOrd="2" destOrd="0" presId="urn:microsoft.com/office/officeart/2005/8/layout/orgChart1"/>
    <dgm:cxn modelId="{94E6DD9D-0BCA-7848-BAA4-917302114E54}" type="presParOf" srcId="{D2D4E299-9916-4A4D-A3BA-B27B448A62B5}" destId="{3FF9358E-BED6-6B4C-B787-53A8E28F8D11}" srcOrd="3" destOrd="0" presId="urn:microsoft.com/office/officeart/2005/8/layout/orgChart1"/>
    <dgm:cxn modelId="{E85F384A-90D5-F04D-A140-E0A7145B8B97}" type="presParOf" srcId="{3FF9358E-BED6-6B4C-B787-53A8E28F8D11}" destId="{2F728B9E-802C-D246-A841-86ED7975D509}" srcOrd="0" destOrd="0" presId="urn:microsoft.com/office/officeart/2005/8/layout/orgChart1"/>
    <dgm:cxn modelId="{534D58A0-D84D-8C47-8B50-9FFBD051D3F8}" type="presParOf" srcId="{2F728B9E-802C-D246-A841-86ED7975D509}" destId="{1D6E0C90-81DC-9F42-98AE-6CF735418927}" srcOrd="0" destOrd="0" presId="urn:microsoft.com/office/officeart/2005/8/layout/orgChart1"/>
    <dgm:cxn modelId="{7D422B50-04F6-7245-A815-2F8E514A3F02}" type="presParOf" srcId="{2F728B9E-802C-D246-A841-86ED7975D509}" destId="{A091D636-0D4E-424C-8FA1-98F7A8EA322D}" srcOrd="1" destOrd="0" presId="urn:microsoft.com/office/officeart/2005/8/layout/orgChart1"/>
    <dgm:cxn modelId="{14AE7E2B-034E-1441-977E-F97DF7B02157}" type="presParOf" srcId="{3FF9358E-BED6-6B4C-B787-53A8E28F8D11}" destId="{79BAF048-CB12-604B-B1C6-C92347C28CBF}" srcOrd="1" destOrd="0" presId="urn:microsoft.com/office/officeart/2005/8/layout/orgChart1"/>
    <dgm:cxn modelId="{FFE28004-E557-6E48-AEC1-23F7BE6BEC61}" type="presParOf" srcId="{79BAF048-CB12-604B-B1C6-C92347C28CBF}" destId="{8AB6E2FA-ECE2-B841-B51F-2FB578DA5EC6}" srcOrd="0" destOrd="0" presId="urn:microsoft.com/office/officeart/2005/8/layout/orgChart1"/>
    <dgm:cxn modelId="{D1EADCAA-8B03-1243-8923-D698CB7DD21C}" type="presParOf" srcId="{79BAF048-CB12-604B-B1C6-C92347C28CBF}" destId="{B0999FB7-A98E-8843-98E6-3B0447CC2090}" srcOrd="1" destOrd="0" presId="urn:microsoft.com/office/officeart/2005/8/layout/orgChart1"/>
    <dgm:cxn modelId="{FF5FBB68-B68C-7F44-BB09-20A8C93763D3}" type="presParOf" srcId="{B0999FB7-A98E-8843-98E6-3B0447CC2090}" destId="{9CA21237-C6B0-1447-A309-E779BDE8906F}" srcOrd="0" destOrd="0" presId="urn:microsoft.com/office/officeart/2005/8/layout/orgChart1"/>
    <dgm:cxn modelId="{0EE7488E-8C1C-194A-8219-A5CE945D9F37}" type="presParOf" srcId="{9CA21237-C6B0-1447-A309-E779BDE8906F}" destId="{E1B907E5-5D7C-944C-A2C7-5D2ADC4E4671}" srcOrd="0" destOrd="0" presId="urn:microsoft.com/office/officeart/2005/8/layout/orgChart1"/>
    <dgm:cxn modelId="{B49DB8E3-32F3-144B-B461-EA5DB64F28EB}" type="presParOf" srcId="{9CA21237-C6B0-1447-A309-E779BDE8906F}" destId="{39B5EDB1-C3ED-6148-9310-5BF7F33AFA74}" srcOrd="1" destOrd="0" presId="urn:microsoft.com/office/officeart/2005/8/layout/orgChart1"/>
    <dgm:cxn modelId="{A0E6D7FF-546C-B044-BE42-12A76FAD6B55}" type="presParOf" srcId="{B0999FB7-A98E-8843-98E6-3B0447CC2090}" destId="{5A6D0752-421D-5646-AEA3-A8ECA6C8D36D}" srcOrd="1" destOrd="0" presId="urn:microsoft.com/office/officeart/2005/8/layout/orgChart1"/>
    <dgm:cxn modelId="{867C40FE-9149-C74F-BA59-691F5C96DA07}" type="presParOf" srcId="{B0999FB7-A98E-8843-98E6-3B0447CC2090}" destId="{6EB23770-7FC1-9047-95E5-A2239D6EA2A7}" srcOrd="2" destOrd="0" presId="urn:microsoft.com/office/officeart/2005/8/layout/orgChart1"/>
    <dgm:cxn modelId="{17C95687-8180-8D44-BD1E-7EB06F2D9B56}" type="presParOf" srcId="{79BAF048-CB12-604B-B1C6-C92347C28CBF}" destId="{5BE9D766-0496-4C45-8382-C468EDFE8E33}" srcOrd="2" destOrd="0" presId="urn:microsoft.com/office/officeart/2005/8/layout/orgChart1"/>
    <dgm:cxn modelId="{74BD869A-9B80-8E4E-AD00-3242D8B1DC5A}" type="presParOf" srcId="{79BAF048-CB12-604B-B1C6-C92347C28CBF}" destId="{8EBFC412-6791-784D-BEC8-57F514C586F4}" srcOrd="3" destOrd="0" presId="urn:microsoft.com/office/officeart/2005/8/layout/orgChart1"/>
    <dgm:cxn modelId="{83A81287-F15F-E64A-8495-2CAE1BB6A563}" type="presParOf" srcId="{8EBFC412-6791-784D-BEC8-57F514C586F4}" destId="{8229C7B5-DC8C-EA4F-B592-87D257D2B64F}" srcOrd="0" destOrd="0" presId="urn:microsoft.com/office/officeart/2005/8/layout/orgChart1"/>
    <dgm:cxn modelId="{EBFCFBD1-B046-E646-A1AC-78D9E1D453F0}" type="presParOf" srcId="{8229C7B5-DC8C-EA4F-B592-87D257D2B64F}" destId="{36D1133C-7B05-574B-8CE7-756D44EFECAA}" srcOrd="0" destOrd="0" presId="urn:microsoft.com/office/officeart/2005/8/layout/orgChart1"/>
    <dgm:cxn modelId="{6E4686BA-332F-0B4A-A7FB-6B9FB668E06F}" type="presParOf" srcId="{8229C7B5-DC8C-EA4F-B592-87D257D2B64F}" destId="{1BC20733-9877-2A49-817B-79CA3DF25E72}" srcOrd="1" destOrd="0" presId="urn:microsoft.com/office/officeart/2005/8/layout/orgChart1"/>
    <dgm:cxn modelId="{1C0334E3-41E2-F946-9036-A2A17ABD83DF}" type="presParOf" srcId="{8EBFC412-6791-784D-BEC8-57F514C586F4}" destId="{A7AE4C5D-5083-E340-8CEA-2214076BB236}" srcOrd="1" destOrd="0" presId="urn:microsoft.com/office/officeart/2005/8/layout/orgChart1"/>
    <dgm:cxn modelId="{63EE8753-D40E-3840-B428-E311834B206A}" type="presParOf" srcId="{8EBFC412-6791-784D-BEC8-57F514C586F4}" destId="{8DCD3D77-0EDD-CD4C-8212-B1677F186B76}" srcOrd="2" destOrd="0" presId="urn:microsoft.com/office/officeart/2005/8/layout/orgChart1"/>
    <dgm:cxn modelId="{2758D41E-16B9-E446-AB6D-BEAB23B6C58A}" type="presParOf" srcId="{3FF9358E-BED6-6B4C-B787-53A8E28F8D11}" destId="{D5F3282B-7E54-014C-940C-CCC83C724F7A}" srcOrd="2" destOrd="0" presId="urn:microsoft.com/office/officeart/2005/8/layout/orgChart1"/>
    <dgm:cxn modelId="{772BBC5F-F60B-1449-A3A2-C837259D9A11}" type="presParOf" srcId="{D2D4E299-9916-4A4D-A3BA-B27B448A62B5}" destId="{573AD3DD-EBCC-964E-89D1-EFF8797CDFBF}" srcOrd="4" destOrd="0" presId="urn:microsoft.com/office/officeart/2005/8/layout/orgChart1"/>
    <dgm:cxn modelId="{8CE7A4C6-31B8-6742-BD63-F9C41A32953F}" type="presParOf" srcId="{D2D4E299-9916-4A4D-A3BA-B27B448A62B5}" destId="{45035397-B062-5D46-81BF-857B25B80648}" srcOrd="5" destOrd="0" presId="urn:microsoft.com/office/officeart/2005/8/layout/orgChart1"/>
    <dgm:cxn modelId="{B2D21BA2-26CF-F54D-BFCD-EC3BCB35D4EB}" type="presParOf" srcId="{45035397-B062-5D46-81BF-857B25B80648}" destId="{C0BBEFC8-2A5D-904C-BBF0-DE122567C9CE}" srcOrd="0" destOrd="0" presId="urn:microsoft.com/office/officeart/2005/8/layout/orgChart1"/>
    <dgm:cxn modelId="{4469EAC6-85C0-A348-9061-7419ECF9C9B7}" type="presParOf" srcId="{C0BBEFC8-2A5D-904C-BBF0-DE122567C9CE}" destId="{F41D95AE-CAD3-834C-8D63-D1A5B86E8D32}" srcOrd="0" destOrd="0" presId="urn:microsoft.com/office/officeart/2005/8/layout/orgChart1"/>
    <dgm:cxn modelId="{B085642E-90C3-784B-AA34-0AA96797B5C7}" type="presParOf" srcId="{C0BBEFC8-2A5D-904C-BBF0-DE122567C9CE}" destId="{826BFC40-5F41-6D44-A8F7-73DCD5B5AB47}" srcOrd="1" destOrd="0" presId="urn:microsoft.com/office/officeart/2005/8/layout/orgChart1"/>
    <dgm:cxn modelId="{C60D2A70-423D-BA4C-B9ED-8DBFC873B657}" type="presParOf" srcId="{45035397-B062-5D46-81BF-857B25B80648}" destId="{FA0FC0D6-AB56-FB4F-86AA-AA2C35D1E92D}" srcOrd="1" destOrd="0" presId="urn:microsoft.com/office/officeart/2005/8/layout/orgChart1"/>
    <dgm:cxn modelId="{1C53C559-0F8A-CE45-8E39-B4EBE5B92DDC}" type="presParOf" srcId="{FA0FC0D6-AB56-FB4F-86AA-AA2C35D1E92D}" destId="{23E5F843-B586-FE44-9202-F3A9ED1168D6}" srcOrd="0" destOrd="0" presId="urn:microsoft.com/office/officeart/2005/8/layout/orgChart1"/>
    <dgm:cxn modelId="{23ABC9AB-0507-CF45-97D9-DE2D312DDB18}" type="presParOf" srcId="{FA0FC0D6-AB56-FB4F-86AA-AA2C35D1E92D}" destId="{24985B4A-1D61-0A47-8201-02FC75C4ECF8}" srcOrd="1" destOrd="0" presId="urn:microsoft.com/office/officeart/2005/8/layout/orgChart1"/>
    <dgm:cxn modelId="{A854C825-D005-3F44-B7BA-E352823F99FC}" type="presParOf" srcId="{24985B4A-1D61-0A47-8201-02FC75C4ECF8}" destId="{841907D4-F032-8D44-A698-E505B9F5F446}" srcOrd="0" destOrd="0" presId="urn:microsoft.com/office/officeart/2005/8/layout/orgChart1"/>
    <dgm:cxn modelId="{C5FA8DB9-4697-3D48-95AC-F0DFCEF404CF}" type="presParOf" srcId="{841907D4-F032-8D44-A698-E505B9F5F446}" destId="{0197A0EA-35DB-8349-A004-DB9A98C959A8}" srcOrd="0" destOrd="0" presId="urn:microsoft.com/office/officeart/2005/8/layout/orgChart1"/>
    <dgm:cxn modelId="{6B0EECE9-D0C7-DE4C-A6AE-79BC8B1DB0D8}" type="presParOf" srcId="{841907D4-F032-8D44-A698-E505B9F5F446}" destId="{0DC7A199-1D15-DB45-A2E3-3449E6B2FE26}" srcOrd="1" destOrd="0" presId="urn:microsoft.com/office/officeart/2005/8/layout/orgChart1"/>
    <dgm:cxn modelId="{B175089A-C10A-0F4E-A293-2C6704AC58A4}" type="presParOf" srcId="{24985B4A-1D61-0A47-8201-02FC75C4ECF8}" destId="{44962587-923E-3C40-92C5-C8D8E4369E3F}" srcOrd="1" destOrd="0" presId="urn:microsoft.com/office/officeart/2005/8/layout/orgChart1"/>
    <dgm:cxn modelId="{202E1D8F-7451-BB43-8457-645ECA58EC19}" type="presParOf" srcId="{24985B4A-1D61-0A47-8201-02FC75C4ECF8}" destId="{B48BFE89-7B9C-2547-A9CA-5F5E462C7034}" srcOrd="2" destOrd="0" presId="urn:microsoft.com/office/officeart/2005/8/layout/orgChart1"/>
    <dgm:cxn modelId="{2A0896FA-42E9-6548-8389-A6084F7937FB}" type="presParOf" srcId="{FA0FC0D6-AB56-FB4F-86AA-AA2C35D1E92D}" destId="{B7961995-9F0E-7F4D-83F8-0CCACFDD90B1}" srcOrd="2" destOrd="0" presId="urn:microsoft.com/office/officeart/2005/8/layout/orgChart1"/>
    <dgm:cxn modelId="{8642B1C1-CC79-5B4E-A253-A292DA29223D}" type="presParOf" srcId="{FA0FC0D6-AB56-FB4F-86AA-AA2C35D1E92D}" destId="{723C1DC0-9180-1B42-BE97-1C72AC36A40A}" srcOrd="3" destOrd="0" presId="urn:microsoft.com/office/officeart/2005/8/layout/orgChart1"/>
    <dgm:cxn modelId="{54034328-60FB-8A4F-8E82-2FFFFD40CDC0}" type="presParOf" srcId="{723C1DC0-9180-1B42-BE97-1C72AC36A40A}" destId="{356C5AD0-A875-504C-998F-851F37845277}" srcOrd="0" destOrd="0" presId="urn:microsoft.com/office/officeart/2005/8/layout/orgChart1"/>
    <dgm:cxn modelId="{E696F521-5E75-A340-A891-24F4817C9BA1}" type="presParOf" srcId="{356C5AD0-A875-504C-998F-851F37845277}" destId="{67E9187C-C899-FD4E-99F9-D1F696C41DC2}" srcOrd="0" destOrd="0" presId="urn:microsoft.com/office/officeart/2005/8/layout/orgChart1"/>
    <dgm:cxn modelId="{9D293869-19DC-B046-A67F-8C6C2EA693DA}" type="presParOf" srcId="{356C5AD0-A875-504C-998F-851F37845277}" destId="{BACE34AC-E82A-1541-B90F-1618EBC5FDF3}" srcOrd="1" destOrd="0" presId="urn:microsoft.com/office/officeart/2005/8/layout/orgChart1"/>
    <dgm:cxn modelId="{9E9AC1D9-A6C6-B740-86C8-EC3E7C66E8FC}" type="presParOf" srcId="{723C1DC0-9180-1B42-BE97-1C72AC36A40A}" destId="{E3DAAC90-67AE-524F-B920-FEEB70BE23D2}" srcOrd="1" destOrd="0" presId="urn:microsoft.com/office/officeart/2005/8/layout/orgChart1"/>
    <dgm:cxn modelId="{A5D20244-204A-F447-808F-CBEBC3F8DA71}" type="presParOf" srcId="{723C1DC0-9180-1B42-BE97-1C72AC36A40A}" destId="{EF6A72CC-628E-3B41-AB05-9F73CEB8B147}" srcOrd="2" destOrd="0" presId="urn:microsoft.com/office/officeart/2005/8/layout/orgChart1"/>
    <dgm:cxn modelId="{FEB2BD30-CA5B-EF45-A8FD-DAA8E9DF816A}" type="presParOf" srcId="{FA0FC0D6-AB56-FB4F-86AA-AA2C35D1E92D}" destId="{5D8391BE-8059-5A44-83DE-7CAFF46DAD95}" srcOrd="4" destOrd="0" presId="urn:microsoft.com/office/officeart/2005/8/layout/orgChart1"/>
    <dgm:cxn modelId="{5DAA36AF-B387-7C42-A3BB-E5E0CEF59CD3}" type="presParOf" srcId="{FA0FC0D6-AB56-FB4F-86AA-AA2C35D1E92D}" destId="{470B885B-4208-5847-9A21-68C02CED7105}" srcOrd="5" destOrd="0" presId="urn:microsoft.com/office/officeart/2005/8/layout/orgChart1"/>
    <dgm:cxn modelId="{520C4354-3ED7-F94D-BE9F-FD92BE49E185}" type="presParOf" srcId="{470B885B-4208-5847-9A21-68C02CED7105}" destId="{C464A645-2BC9-F743-B3D1-889F233C9906}" srcOrd="0" destOrd="0" presId="urn:microsoft.com/office/officeart/2005/8/layout/orgChart1"/>
    <dgm:cxn modelId="{6DDE383D-53F6-5248-B7CF-6FF47BD5F7CB}" type="presParOf" srcId="{C464A645-2BC9-F743-B3D1-889F233C9906}" destId="{13B0BEC8-CFA5-7341-807E-AA8BA32A2D3B}" srcOrd="0" destOrd="0" presId="urn:microsoft.com/office/officeart/2005/8/layout/orgChart1"/>
    <dgm:cxn modelId="{F900E377-04D3-5D48-B73F-836ECF79C31C}" type="presParOf" srcId="{C464A645-2BC9-F743-B3D1-889F233C9906}" destId="{229B3691-8C2B-904A-A4CE-C387FF1AFCB4}" srcOrd="1" destOrd="0" presId="urn:microsoft.com/office/officeart/2005/8/layout/orgChart1"/>
    <dgm:cxn modelId="{72744C56-009C-4A4E-953F-E3074D04DD24}" type="presParOf" srcId="{470B885B-4208-5847-9A21-68C02CED7105}" destId="{3D61A02D-D047-AC45-AEB2-10DA8A25814C}" srcOrd="1" destOrd="0" presId="urn:microsoft.com/office/officeart/2005/8/layout/orgChart1"/>
    <dgm:cxn modelId="{2BAD8F37-7C37-5447-9DE5-39ABCAFA4D95}" type="presParOf" srcId="{470B885B-4208-5847-9A21-68C02CED7105}" destId="{E4E4FF29-C0C6-E646-A6E5-52E947F7BEB0}" srcOrd="2" destOrd="0" presId="urn:microsoft.com/office/officeart/2005/8/layout/orgChart1"/>
    <dgm:cxn modelId="{4E3E5751-0FC4-104C-82A8-A7E3DBD83066}" type="presParOf" srcId="{45035397-B062-5D46-81BF-857B25B80648}" destId="{8B5C981C-C366-EA4F-8CE4-053775843CFF}" srcOrd="2" destOrd="0" presId="urn:microsoft.com/office/officeart/2005/8/layout/orgChart1"/>
    <dgm:cxn modelId="{29A2CFD9-90D7-484E-9817-08549C2F3C10}" type="presParOf" srcId="{54E9C61F-8F2A-7944-A451-8131B9F8F54D}" destId="{727E095A-E2EC-074A-859D-907A5DF766F6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8391BE-8059-5A44-83DE-7CAFF46DAD95}">
      <dsp:nvSpPr>
        <dsp:cNvPr id="0" name=""/>
        <dsp:cNvSpPr/>
      </dsp:nvSpPr>
      <dsp:spPr>
        <a:xfrm>
          <a:off x="5785925" y="1794949"/>
          <a:ext cx="299396" cy="278546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785465"/>
              </a:lnTo>
              <a:lnTo>
                <a:pt x="299396" y="2785465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7961995-9F0E-7F4D-83F8-0CCACFDD90B1}">
      <dsp:nvSpPr>
        <dsp:cNvPr id="0" name=""/>
        <dsp:cNvSpPr/>
      </dsp:nvSpPr>
      <dsp:spPr>
        <a:xfrm>
          <a:off x="5785925" y="1794949"/>
          <a:ext cx="299396" cy="173350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33507"/>
              </a:lnTo>
              <a:lnTo>
                <a:pt x="299396" y="1733507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3E5F843-B586-FE44-9202-F3A9ED1168D6}">
      <dsp:nvSpPr>
        <dsp:cNvPr id="0" name=""/>
        <dsp:cNvSpPr/>
      </dsp:nvSpPr>
      <dsp:spPr>
        <a:xfrm>
          <a:off x="5785925" y="1794949"/>
          <a:ext cx="299396" cy="68155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81550"/>
              </a:lnTo>
              <a:lnTo>
                <a:pt x="299396" y="681550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73AD3DD-EBCC-964E-89D1-EFF8797CDFBF}">
      <dsp:nvSpPr>
        <dsp:cNvPr id="0" name=""/>
        <dsp:cNvSpPr/>
      </dsp:nvSpPr>
      <dsp:spPr>
        <a:xfrm>
          <a:off x="3979602" y="783685"/>
          <a:ext cx="2604713" cy="27044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4878"/>
              </a:lnTo>
              <a:lnTo>
                <a:pt x="2604713" y="114878"/>
              </a:lnTo>
              <a:lnTo>
                <a:pt x="2604713" y="270449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BE9D766-0496-4C45-8382-C468EDFE8E33}">
      <dsp:nvSpPr>
        <dsp:cNvPr id="0" name=""/>
        <dsp:cNvSpPr/>
      </dsp:nvSpPr>
      <dsp:spPr>
        <a:xfrm>
          <a:off x="2957285" y="1794949"/>
          <a:ext cx="386316" cy="173350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33507"/>
              </a:lnTo>
              <a:lnTo>
                <a:pt x="386316" y="1733507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AB6E2FA-ECE2-B841-B51F-2FB578DA5EC6}">
      <dsp:nvSpPr>
        <dsp:cNvPr id="0" name=""/>
        <dsp:cNvSpPr/>
      </dsp:nvSpPr>
      <dsp:spPr>
        <a:xfrm>
          <a:off x="2957285" y="1794949"/>
          <a:ext cx="386316" cy="68155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81550"/>
              </a:lnTo>
              <a:lnTo>
                <a:pt x="386316" y="681550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481E54F-409C-F847-9E34-912334A80036}">
      <dsp:nvSpPr>
        <dsp:cNvPr id="0" name=""/>
        <dsp:cNvSpPr/>
      </dsp:nvSpPr>
      <dsp:spPr>
        <a:xfrm>
          <a:off x="3933882" y="783685"/>
          <a:ext cx="91440" cy="27044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14878"/>
              </a:lnTo>
              <a:lnTo>
                <a:pt x="53580" y="114878"/>
              </a:lnTo>
              <a:lnTo>
                <a:pt x="53580" y="270449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5C70005-95B7-5B49-A53B-E11A6B71BEC6}">
      <dsp:nvSpPr>
        <dsp:cNvPr id="0" name=""/>
        <dsp:cNvSpPr/>
      </dsp:nvSpPr>
      <dsp:spPr>
        <a:xfrm>
          <a:off x="758087" y="1794949"/>
          <a:ext cx="271751" cy="278546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785465"/>
              </a:lnTo>
              <a:lnTo>
                <a:pt x="271751" y="2785465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C2C76F9-4B25-5643-ACB0-EA6D971013AD}">
      <dsp:nvSpPr>
        <dsp:cNvPr id="0" name=""/>
        <dsp:cNvSpPr/>
      </dsp:nvSpPr>
      <dsp:spPr>
        <a:xfrm>
          <a:off x="758087" y="1794949"/>
          <a:ext cx="271751" cy="173350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33507"/>
              </a:lnTo>
              <a:lnTo>
                <a:pt x="271751" y="1733507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F6B692F-54F0-AC40-AE43-EBCFD83DF868}">
      <dsp:nvSpPr>
        <dsp:cNvPr id="0" name=""/>
        <dsp:cNvSpPr/>
      </dsp:nvSpPr>
      <dsp:spPr>
        <a:xfrm>
          <a:off x="758087" y="1794949"/>
          <a:ext cx="271751" cy="68155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81550"/>
              </a:lnTo>
              <a:lnTo>
                <a:pt x="271751" y="681550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692D1C4-6B8A-1546-A0EF-04D6BC3F199C}">
      <dsp:nvSpPr>
        <dsp:cNvPr id="0" name=""/>
        <dsp:cNvSpPr/>
      </dsp:nvSpPr>
      <dsp:spPr>
        <a:xfrm>
          <a:off x="1482758" y="783685"/>
          <a:ext cx="2496843" cy="270449"/>
        </a:xfrm>
        <a:custGeom>
          <a:avLst/>
          <a:gdLst/>
          <a:ahLst/>
          <a:cxnLst/>
          <a:rect l="0" t="0" r="0" b="0"/>
          <a:pathLst>
            <a:path>
              <a:moveTo>
                <a:pt x="2496843" y="0"/>
              </a:moveTo>
              <a:lnTo>
                <a:pt x="2496843" y="114878"/>
              </a:lnTo>
              <a:lnTo>
                <a:pt x="0" y="114878"/>
              </a:lnTo>
              <a:lnTo>
                <a:pt x="0" y="270449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0DCE46-1555-ED46-9FF0-F49EBDD4B1DF}">
      <dsp:nvSpPr>
        <dsp:cNvPr id="0" name=""/>
        <dsp:cNvSpPr/>
      </dsp:nvSpPr>
      <dsp:spPr>
        <a:xfrm>
          <a:off x="2698007" y="42870"/>
          <a:ext cx="2563191" cy="740815"/>
        </a:xfrm>
        <a:prstGeom prst="rect">
          <a:avLst/>
        </a:prstGeom>
        <a:solidFill>
          <a:schemeClr val="bg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0" i="0" kern="1200" dirty="0">
              <a:latin typeface="Gill Sans" panose="020B0502020104020203" pitchFamily="34" charset="-79"/>
              <a:cs typeface="Gill Sans" panose="020B0502020104020203" pitchFamily="34" charset="-79"/>
            </a:rPr>
            <a:t>Graph Anomalies</a:t>
          </a:r>
        </a:p>
      </dsp:txBody>
      <dsp:txXfrm>
        <a:off x="2698007" y="42870"/>
        <a:ext cx="2563191" cy="740815"/>
      </dsp:txXfrm>
    </dsp:sp>
    <dsp:sp modelId="{00832315-29FA-1840-8341-F790B5FEEF1C}">
      <dsp:nvSpPr>
        <dsp:cNvPr id="0" name=""/>
        <dsp:cNvSpPr/>
      </dsp:nvSpPr>
      <dsp:spPr>
        <a:xfrm>
          <a:off x="576919" y="1054134"/>
          <a:ext cx="1811678" cy="740815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0" i="0" kern="1200" dirty="0">
              <a:latin typeface="Gill Sans" panose="020B0502020104020203" pitchFamily="34" charset="-79"/>
              <a:cs typeface="Gill Sans" panose="020B0502020104020203" pitchFamily="34" charset="-79"/>
            </a:rPr>
            <a:t>Node-level</a:t>
          </a:r>
        </a:p>
      </dsp:txBody>
      <dsp:txXfrm>
        <a:off x="576919" y="1054134"/>
        <a:ext cx="1811678" cy="740815"/>
      </dsp:txXfrm>
    </dsp:sp>
    <dsp:sp modelId="{4C0C380E-68E2-B544-A05D-9B494D16F0AE}">
      <dsp:nvSpPr>
        <dsp:cNvPr id="0" name=""/>
        <dsp:cNvSpPr/>
      </dsp:nvSpPr>
      <dsp:spPr>
        <a:xfrm>
          <a:off x="1029839" y="2106092"/>
          <a:ext cx="1650625" cy="740815"/>
        </a:xfrm>
        <a:prstGeom prst="rect">
          <a:avLst/>
        </a:prstGeom>
        <a:solidFill>
          <a:schemeClr val="accent5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 dirty="0">
              <a:latin typeface="Gill Sans" panose="020B0502020104020203" pitchFamily="34" charset="-79"/>
              <a:cs typeface="Gill Sans" panose="020B0502020104020203" pitchFamily="34" charset="-79"/>
            </a:rPr>
            <a:t>Feature-based</a:t>
          </a:r>
        </a:p>
      </dsp:txBody>
      <dsp:txXfrm>
        <a:off x="1029839" y="2106092"/>
        <a:ext cx="1650625" cy="740815"/>
      </dsp:txXfrm>
    </dsp:sp>
    <dsp:sp modelId="{64521C77-1789-8B46-BB02-989556C11591}">
      <dsp:nvSpPr>
        <dsp:cNvPr id="0" name=""/>
        <dsp:cNvSpPr/>
      </dsp:nvSpPr>
      <dsp:spPr>
        <a:xfrm>
          <a:off x="1029839" y="3158050"/>
          <a:ext cx="1653084" cy="740815"/>
        </a:xfrm>
        <a:prstGeom prst="rect">
          <a:avLst/>
        </a:prstGeom>
        <a:solidFill>
          <a:schemeClr val="accent5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 dirty="0">
              <a:latin typeface="Gill Sans" panose="020B0502020104020203" pitchFamily="34" charset="-79"/>
              <a:cs typeface="Gill Sans" panose="020B0502020104020203" pitchFamily="34" charset="-79"/>
            </a:rPr>
            <a:t>Proximity-based</a:t>
          </a:r>
        </a:p>
      </dsp:txBody>
      <dsp:txXfrm>
        <a:off x="1029839" y="3158050"/>
        <a:ext cx="1653084" cy="740815"/>
      </dsp:txXfrm>
    </dsp:sp>
    <dsp:sp modelId="{B54ACFAD-8291-4F4E-97C1-C036F04885C3}">
      <dsp:nvSpPr>
        <dsp:cNvPr id="0" name=""/>
        <dsp:cNvSpPr/>
      </dsp:nvSpPr>
      <dsp:spPr>
        <a:xfrm>
          <a:off x="1029839" y="4210007"/>
          <a:ext cx="1653084" cy="740815"/>
        </a:xfrm>
        <a:prstGeom prst="rect">
          <a:avLst/>
        </a:prstGeom>
        <a:solidFill>
          <a:schemeClr val="accent5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 dirty="0">
              <a:latin typeface="Gill Sans" panose="020B0502020104020203" pitchFamily="34" charset="-79"/>
              <a:cs typeface="Gill Sans" panose="020B0502020104020203" pitchFamily="34" charset="-79"/>
            </a:rPr>
            <a:t>Community-based</a:t>
          </a:r>
        </a:p>
      </dsp:txBody>
      <dsp:txXfrm>
        <a:off x="1029839" y="4210007"/>
        <a:ext cx="1653084" cy="740815"/>
      </dsp:txXfrm>
    </dsp:sp>
    <dsp:sp modelId="{1D6E0C90-81DC-9F42-98AE-6CF735418927}">
      <dsp:nvSpPr>
        <dsp:cNvPr id="0" name=""/>
        <dsp:cNvSpPr/>
      </dsp:nvSpPr>
      <dsp:spPr>
        <a:xfrm>
          <a:off x="2699740" y="1054134"/>
          <a:ext cx="2575444" cy="740815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0" i="0" kern="1200" dirty="0">
              <a:latin typeface="Gill Sans" panose="020B0502020104020203" pitchFamily="34" charset="-79"/>
              <a:cs typeface="Gill Sans" panose="020B0502020104020203" pitchFamily="34" charset="-79"/>
            </a:rPr>
            <a:t>Subgraph-level</a:t>
          </a:r>
        </a:p>
      </dsp:txBody>
      <dsp:txXfrm>
        <a:off x="2699740" y="1054134"/>
        <a:ext cx="2575444" cy="740815"/>
      </dsp:txXfrm>
    </dsp:sp>
    <dsp:sp modelId="{E1B907E5-5D7C-944C-A2C7-5D2ADC4E4671}">
      <dsp:nvSpPr>
        <dsp:cNvPr id="0" name=""/>
        <dsp:cNvSpPr/>
      </dsp:nvSpPr>
      <dsp:spPr>
        <a:xfrm>
          <a:off x="3343601" y="2106092"/>
          <a:ext cx="1652255" cy="740815"/>
        </a:xfrm>
        <a:prstGeom prst="rect">
          <a:avLst/>
        </a:prstGeom>
        <a:solidFill>
          <a:schemeClr val="accent5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 dirty="0">
              <a:latin typeface="Gill Sans" panose="020B0502020104020203" pitchFamily="34" charset="-79"/>
              <a:cs typeface="Gill Sans" panose="020B0502020104020203" pitchFamily="34" charset="-79"/>
            </a:rPr>
            <a:t>Density-based</a:t>
          </a:r>
        </a:p>
      </dsp:txBody>
      <dsp:txXfrm>
        <a:off x="3343601" y="2106092"/>
        <a:ext cx="1652255" cy="740815"/>
      </dsp:txXfrm>
    </dsp:sp>
    <dsp:sp modelId="{36D1133C-7B05-574B-8CE7-756D44EFECAA}">
      <dsp:nvSpPr>
        <dsp:cNvPr id="0" name=""/>
        <dsp:cNvSpPr/>
      </dsp:nvSpPr>
      <dsp:spPr>
        <a:xfrm>
          <a:off x="3343601" y="3158050"/>
          <a:ext cx="1652255" cy="740815"/>
        </a:xfrm>
        <a:prstGeom prst="rect">
          <a:avLst/>
        </a:prstGeom>
        <a:solidFill>
          <a:schemeClr val="accent5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 dirty="0">
              <a:latin typeface="Gill Sans" panose="020B0502020104020203" pitchFamily="34" charset="-79"/>
              <a:cs typeface="Gill Sans" panose="020B0502020104020203" pitchFamily="34" charset="-79"/>
            </a:rPr>
            <a:t>Community-based</a:t>
          </a:r>
        </a:p>
      </dsp:txBody>
      <dsp:txXfrm>
        <a:off x="3343601" y="3158050"/>
        <a:ext cx="1652255" cy="740815"/>
      </dsp:txXfrm>
    </dsp:sp>
    <dsp:sp modelId="{F41D95AE-CAD3-834C-8D63-D1A5B86E8D32}">
      <dsp:nvSpPr>
        <dsp:cNvPr id="0" name=""/>
        <dsp:cNvSpPr/>
      </dsp:nvSpPr>
      <dsp:spPr>
        <a:xfrm>
          <a:off x="5586327" y="1054134"/>
          <a:ext cx="1995978" cy="740815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0" i="0" kern="1200" dirty="0">
              <a:latin typeface="Gill Sans" panose="020B0502020104020203" pitchFamily="34" charset="-79"/>
              <a:cs typeface="Gill Sans" panose="020B0502020104020203" pitchFamily="34" charset="-79"/>
            </a:rPr>
            <a:t>Graph-level</a:t>
          </a:r>
        </a:p>
      </dsp:txBody>
      <dsp:txXfrm>
        <a:off x="5586327" y="1054134"/>
        <a:ext cx="1995978" cy="740815"/>
      </dsp:txXfrm>
    </dsp:sp>
    <dsp:sp modelId="{0197A0EA-35DB-8349-A004-DB9A98C959A8}">
      <dsp:nvSpPr>
        <dsp:cNvPr id="0" name=""/>
        <dsp:cNvSpPr/>
      </dsp:nvSpPr>
      <dsp:spPr>
        <a:xfrm>
          <a:off x="6085321" y="2106092"/>
          <a:ext cx="1782742" cy="740815"/>
        </a:xfrm>
        <a:prstGeom prst="rect">
          <a:avLst/>
        </a:prstGeom>
        <a:solidFill>
          <a:schemeClr val="accent5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 dirty="0">
              <a:latin typeface="Gill Sans" panose="020B0502020104020203" pitchFamily="34" charset="-79"/>
              <a:cs typeface="Gill Sans" panose="020B0502020104020203" pitchFamily="34" charset="-79"/>
            </a:rPr>
            <a:t>Similarity-based</a:t>
          </a:r>
        </a:p>
      </dsp:txBody>
      <dsp:txXfrm>
        <a:off x="6085321" y="2106092"/>
        <a:ext cx="1782742" cy="740815"/>
      </dsp:txXfrm>
    </dsp:sp>
    <dsp:sp modelId="{67E9187C-C899-FD4E-99F9-D1F696C41DC2}">
      <dsp:nvSpPr>
        <dsp:cNvPr id="0" name=""/>
        <dsp:cNvSpPr/>
      </dsp:nvSpPr>
      <dsp:spPr>
        <a:xfrm>
          <a:off x="6085321" y="3158050"/>
          <a:ext cx="1795958" cy="740815"/>
        </a:xfrm>
        <a:prstGeom prst="rect">
          <a:avLst/>
        </a:prstGeom>
        <a:solidFill>
          <a:schemeClr val="accent5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 dirty="0">
              <a:latin typeface="Gill Sans" panose="020B0502020104020203" pitchFamily="34" charset="-79"/>
              <a:cs typeface="Gill Sans" panose="020B0502020104020203" pitchFamily="34" charset="-79"/>
            </a:rPr>
            <a:t>Subgraph-based</a:t>
          </a:r>
        </a:p>
      </dsp:txBody>
      <dsp:txXfrm>
        <a:off x="6085321" y="3158050"/>
        <a:ext cx="1795958" cy="740815"/>
      </dsp:txXfrm>
    </dsp:sp>
    <dsp:sp modelId="{13B0BEC8-CFA5-7341-807E-AA8BA32A2D3B}">
      <dsp:nvSpPr>
        <dsp:cNvPr id="0" name=""/>
        <dsp:cNvSpPr/>
      </dsp:nvSpPr>
      <dsp:spPr>
        <a:xfrm>
          <a:off x="6085321" y="4210007"/>
          <a:ext cx="1795958" cy="740815"/>
        </a:xfrm>
        <a:prstGeom prst="rect">
          <a:avLst/>
        </a:prstGeom>
        <a:solidFill>
          <a:schemeClr val="accent5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 dirty="0">
              <a:latin typeface="Gill Sans" panose="020B0502020104020203" pitchFamily="34" charset="-79"/>
              <a:cs typeface="Gill Sans" panose="020B0502020104020203" pitchFamily="34" charset="-79"/>
            </a:rPr>
            <a:t>Compression-based</a:t>
          </a:r>
        </a:p>
      </dsp:txBody>
      <dsp:txXfrm>
        <a:off x="6085321" y="4210007"/>
        <a:ext cx="1795958" cy="74081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26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1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646" tIns="47823" rIns="95646" bIns="47823" numCol="1" anchor="t" anchorCtr="0" compatLnSpc="1">
            <a:prstTxWarp prst="textNoShape">
              <a:avLst/>
            </a:prstTxWarp>
          </a:bodyPr>
          <a:lstStyle>
            <a:lvl1pPr algn="l" defTabSz="955675" eaLnBrk="0" hangingPunct="0">
              <a:defRPr kumimoji="0" sz="1300">
                <a:latin typeface="Times New Roman" charset="0"/>
              </a:defRPr>
            </a:lvl1pPr>
          </a:lstStyle>
          <a:p>
            <a:pPr>
              <a:defRPr/>
            </a:pPr>
            <a:r>
              <a:rPr lang="en-US"/>
              <a:t>Faloutsos</a:t>
            </a:r>
          </a:p>
        </p:txBody>
      </p:sp>
      <p:sp>
        <p:nvSpPr>
          <p:cNvPr id="216269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4963" y="0"/>
            <a:ext cx="3170237" cy="471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646" tIns="47823" rIns="95646" bIns="47823" numCol="1" anchor="t" anchorCtr="0" compatLnSpc="1">
            <a:prstTxWarp prst="textNoShape">
              <a:avLst/>
            </a:prstTxWarp>
          </a:bodyPr>
          <a:lstStyle>
            <a:lvl1pPr algn="r" defTabSz="955675" eaLnBrk="0" hangingPunct="0">
              <a:defRPr kumimoji="0" sz="1300">
                <a:latin typeface="Times New Roman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16269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12250"/>
            <a:ext cx="3170238" cy="471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646" tIns="47823" rIns="95646" bIns="47823" numCol="1" anchor="b" anchorCtr="0" compatLnSpc="1">
            <a:prstTxWarp prst="textNoShape">
              <a:avLst/>
            </a:prstTxWarp>
          </a:bodyPr>
          <a:lstStyle>
            <a:lvl1pPr algn="l" defTabSz="955675" eaLnBrk="0" hangingPunct="0">
              <a:defRPr kumimoji="0" sz="1300">
                <a:latin typeface="Times New Roman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16269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4963" y="9112250"/>
            <a:ext cx="3170237" cy="471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646" tIns="47823" rIns="95646" bIns="47823" numCol="1" anchor="b" anchorCtr="0" compatLnSpc="1">
            <a:prstTxWarp prst="textNoShape">
              <a:avLst/>
            </a:prstTxWarp>
          </a:bodyPr>
          <a:lstStyle>
            <a:lvl1pPr algn="r" defTabSz="955675" eaLnBrk="0" hangingPunct="0">
              <a:defRPr kumimoji="0" sz="1300">
                <a:latin typeface="Times New Roman" charset="0"/>
              </a:defRPr>
            </a:lvl1pPr>
          </a:lstStyle>
          <a:p>
            <a:pPr>
              <a:defRPr/>
            </a:pPr>
            <a:fld id="{D86BE1FD-C076-8045-A813-A9CEB22909F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31122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7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8418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none" lIns="97225" tIns="48612" rIns="97225" bIns="48612" numCol="1" anchor="ctr" anchorCtr="0" compatLnSpc="1">
            <a:prstTxWarp prst="textNoShape">
              <a:avLst/>
            </a:prstTxWarp>
          </a:bodyPr>
          <a:lstStyle>
            <a:lvl1pPr algn="l" defTabSz="973138" eaLnBrk="0" hangingPunct="0">
              <a:defRPr kumimoji="0" sz="1300">
                <a:latin typeface="Times New Roman" charset="0"/>
              </a:defRPr>
            </a:lvl1pPr>
          </a:lstStyle>
          <a:p>
            <a:pPr>
              <a:defRPr/>
            </a:pPr>
            <a:r>
              <a:rPr lang="en-US"/>
              <a:t>Faloutsos</a:t>
            </a:r>
          </a:p>
        </p:txBody>
      </p:sp>
      <p:sp>
        <p:nvSpPr>
          <p:cNvPr id="88473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6550" y="0"/>
            <a:ext cx="3170238" cy="48418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none" lIns="97225" tIns="48612" rIns="97225" bIns="48612" numCol="1" anchor="ctr" anchorCtr="0" compatLnSpc="1">
            <a:prstTxWarp prst="textNoShape">
              <a:avLst/>
            </a:prstTxWarp>
          </a:bodyPr>
          <a:lstStyle>
            <a:lvl1pPr algn="r" defTabSz="973138" eaLnBrk="0" hangingPunct="0">
              <a:defRPr kumimoji="0" sz="1300">
                <a:latin typeface="Times New Roman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41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87463" y="728663"/>
            <a:ext cx="4741862" cy="3556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8474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74725" y="4525963"/>
            <a:ext cx="5367338" cy="436562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none" lIns="97225" tIns="48612" rIns="97225" bIns="486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8474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32888"/>
            <a:ext cx="3170238" cy="484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none" lIns="97225" tIns="48612" rIns="97225" bIns="48612" numCol="1" anchor="b" anchorCtr="0" compatLnSpc="1">
            <a:prstTxWarp prst="textNoShape">
              <a:avLst/>
            </a:prstTxWarp>
          </a:bodyPr>
          <a:lstStyle>
            <a:lvl1pPr algn="l" defTabSz="973138" eaLnBrk="0" hangingPunct="0">
              <a:defRPr kumimoji="0" sz="1300">
                <a:latin typeface="Times New Roman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8474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6550" y="9132888"/>
            <a:ext cx="3170238" cy="484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none" lIns="97225" tIns="48612" rIns="97225" bIns="48612" numCol="1" anchor="b" anchorCtr="0" compatLnSpc="1">
            <a:prstTxWarp prst="textNoShape">
              <a:avLst/>
            </a:prstTxWarp>
          </a:bodyPr>
          <a:lstStyle>
            <a:lvl1pPr algn="r" defTabSz="973138" eaLnBrk="0" hangingPunct="0">
              <a:defRPr kumimoji="0" sz="1300">
                <a:latin typeface="Times New Roman" charset="0"/>
              </a:defRPr>
            </a:lvl1pPr>
          </a:lstStyle>
          <a:p>
            <a:pPr>
              <a:defRPr/>
            </a:pPr>
            <a:fld id="{D7FAE81C-20DD-D146-AEB1-DC28910AACE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192260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12" charset="0"/>
        <a:ea typeface="ＭＳ Ｐゴシック" pitchFamily="-112" charset="-128"/>
        <a:cs typeface="ＭＳ Ｐゴシック" pitchFamily="-112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12" charset="0"/>
        <a:ea typeface="ＭＳ Ｐゴシック" pitchFamily="-112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12" charset="0"/>
        <a:ea typeface="ＭＳ Ｐゴシック" pitchFamily="-112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12" charset="0"/>
        <a:ea typeface="ＭＳ Ｐゴシック" pitchFamily="-112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12" charset="0"/>
        <a:ea typeface="ＭＳ Ｐゴシック" pitchFamily="-112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/>
              <a:t>Faloutsos</a:t>
            </a:r>
          </a:p>
        </p:txBody>
      </p:sp>
      <p:sp>
        <p:nvSpPr>
          <p:cNvPr id="1945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BCF7FE9-157B-EF47-8D15-2C8CE684281C}" type="slidenum">
              <a:rPr lang="en-US"/>
              <a:pPr/>
              <a:t>1</a:t>
            </a:fld>
            <a:endParaRPr lang="en-US"/>
          </a:p>
        </p:txBody>
      </p:sp>
      <p:sp>
        <p:nvSpPr>
          <p:cNvPr id="1946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6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>
              <a:latin typeface="Times New Roman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Faloutsos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7FAE81C-20DD-D146-AEB1-DC28910AACE1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6281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Faloutsos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7FAE81C-20DD-D146-AEB1-DC28910AACE1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6863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Faloutsos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7FAE81C-20DD-D146-AEB1-DC28910AACE1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6301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x_{t+1} = a </a:t>
            </a:r>
            <a:r>
              <a:rPr kumimoji="1" lang="en-US" altLang="ja-JP" dirty="0" err="1"/>
              <a:t>x_t</a:t>
            </a:r>
            <a:r>
              <a:rPr kumimoji="1" lang="en-US" altLang="ja-JP" dirty="0"/>
              <a:t> \</a:t>
            </a:r>
            <a:r>
              <a:rPr kumimoji="1" lang="en-US" altLang="ja-JP" dirty="0" err="1"/>
              <a:t>cdot</a:t>
            </a:r>
            <a:r>
              <a:rPr kumimoji="1" lang="en-US" altLang="ja-JP" dirty="0"/>
              <a:t> \left( 1-x_t \right )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B9809E-7568-5E4C-BA69-CB2B57786C7C}" type="slidenum">
              <a:rPr kumimoji="1" lang="ja-JP" altLang="en-US" smtClean="0"/>
              <a:t>49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fi-FI" altLang="ja-JP"/>
              <a:t>© 2016 Sakurai,  Matsubara &amp; Faloutsos</a:t>
            </a:r>
            <a:endParaRPr kumimoji="1" lang="ja-JP" altLang="en-US"/>
          </a:p>
        </p:txBody>
      </p:sp>
      <p:sp>
        <p:nvSpPr>
          <p:cNvPr id="6" name="ヘッダー プレースホルダー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kumimoji="1" lang="en-US" altLang="ja-JP"/>
              <a:t>Tutorial@WWW'16</a:t>
            </a:r>
            <a:endParaRPr kumimoji="1"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552194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x_{t+1} = a </a:t>
            </a:r>
            <a:r>
              <a:rPr kumimoji="1" lang="en-US" altLang="ja-JP" dirty="0" err="1"/>
              <a:t>x_t</a:t>
            </a:r>
            <a:r>
              <a:rPr kumimoji="1" lang="en-US" altLang="ja-JP" dirty="0"/>
              <a:t> \</a:t>
            </a:r>
            <a:r>
              <a:rPr kumimoji="1" lang="en-US" altLang="ja-JP" dirty="0" err="1"/>
              <a:t>cdot</a:t>
            </a:r>
            <a:r>
              <a:rPr kumimoji="1" lang="en-US" altLang="ja-JP" dirty="0"/>
              <a:t> \left( 1-x_t \right )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B9809E-7568-5E4C-BA69-CB2B57786C7C}" type="slidenum">
              <a:rPr kumimoji="1" lang="ja-JP" altLang="en-US" smtClean="0"/>
              <a:t>50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fi-FI" altLang="ja-JP"/>
              <a:t>© 2016 Sakurai,  Matsubara &amp; Faloutsos</a:t>
            </a:r>
            <a:endParaRPr kumimoji="1" lang="ja-JP" altLang="en-US"/>
          </a:p>
        </p:txBody>
      </p:sp>
      <p:sp>
        <p:nvSpPr>
          <p:cNvPr id="6" name="ヘッダー プレースホルダー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kumimoji="1" lang="en-US" altLang="ja-JP"/>
              <a:t>Tutorial@WWW'16</a:t>
            </a:r>
            <a:endParaRPr kumimoji="1"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981283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098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260099" name="Notes Placeholder 2"/>
          <p:cNvSpPr>
            <a:spLocks noGrp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>
              <a:latin typeface="Times New Roman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60100" name="Header Placeholder 3"/>
          <p:cNvSpPr>
            <a:spLocks noGrp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/>
              <a:t>Faloutsos et al</a:t>
            </a:r>
          </a:p>
        </p:txBody>
      </p:sp>
      <p:sp>
        <p:nvSpPr>
          <p:cNvPr id="260101" name="Date Placeholder 4"/>
          <p:cNvSpPr>
            <a:spLocks noGrp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fld id="{6D38D273-E09B-A444-98FA-3F679B15186E}" type="datetime1">
              <a:rPr lang="en-US" smtClean="0"/>
              <a:pPr/>
              <a:t>5/7/21</a:t>
            </a:fld>
            <a:endParaRPr lang="en-US"/>
          </a:p>
        </p:txBody>
      </p:sp>
      <p:sp>
        <p:nvSpPr>
          <p:cNvPr id="260102" name="Slide Number Placeholder 5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FD20FB9-378C-F043-843C-480363C51D11}" type="slidenum">
              <a:rPr lang="en-US" smtClean="0"/>
              <a:pPr/>
              <a:t>53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Faloutsos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7FAE81C-20DD-D146-AEB1-DC28910AACE1}" type="slidenum">
              <a:rPr lang="en-US" smtClean="0"/>
              <a:pPr>
                <a:defRPr/>
              </a:pPr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9305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8"/>
          <p:cNvSpPr txBox="1">
            <a:spLocks noChangeArrowheads="1"/>
          </p:cNvSpPr>
          <p:nvPr/>
        </p:nvSpPr>
        <p:spPr bwMode="auto">
          <a:xfrm>
            <a:off x="615950" y="0"/>
            <a:ext cx="863600" cy="274638"/>
          </a:xfrm>
          <a:prstGeom prst="rect">
            <a:avLst/>
          </a:prstGeom>
          <a:noFill/>
          <a:ln w="28575">
            <a:noFill/>
            <a:miter lim="800000"/>
            <a:headEnd type="none" w="sm" len="sm"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sz="1200" b="1">
                <a:solidFill>
                  <a:srgbClr val="990000"/>
                </a:solidFill>
                <a:latin typeface="Times New Roman" charset="0"/>
              </a:rPr>
              <a:t>CMU SCS</a:t>
            </a:r>
            <a:endParaRPr lang="en-US" sz="3200" b="1">
              <a:solidFill>
                <a:srgbClr val="990000"/>
              </a:solidFill>
              <a:latin typeface="Times New Roman" charset="0"/>
            </a:endParaRPr>
          </a:p>
        </p:txBody>
      </p:sp>
      <p:pic>
        <p:nvPicPr>
          <p:cNvPr id="5" name="Picture 10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44625" cy="4127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237773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7773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OddBall: PAKDD 2021 Most Influential Paper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199" y="6245225"/>
            <a:ext cx="3077817" cy="47625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 sz="1400"/>
            </a:lvl1pPr>
          </a:lstStyle>
          <a:p>
            <a:pPr>
              <a:defRPr/>
            </a:pPr>
            <a:fld id="{8E4E0BD2-09C6-7241-AE84-9E1A8AFC88B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8"/>
          <p:cNvSpPr txBox="1">
            <a:spLocks noChangeArrowheads="1"/>
          </p:cNvSpPr>
          <p:nvPr/>
        </p:nvSpPr>
        <p:spPr bwMode="auto">
          <a:xfrm>
            <a:off x="615950" y="0"/>
            <a:ext cx="863600" cy="274638"/>
          </a:xfrm>
          <a:prstGeom prst="rect">
            <a:avLst/>
          </a:prstGeom>
          <a:noFill/>
          <a:ln w="28575">
            <a:noFill/>
            <a:miter lim="800000"/>
            <a:headEnd type="none" w="sm" len="sm"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sz="1200" b="1">
                <a:solidFill>
                  <a:srgbClr val="990000"/>
                </a:solidFill>
                <a:latin typeface="Times New Roman" charset="0"/>
              </a:rPr>
              <a:t>CMU SCS</a:t>
            </a:r>
            <a:endParaRPr lang="en-US" sz="3200" b="1">
              <a:solidFill>
                <a:srgbClr val="990000"/>
              </a:solidFill>
              <a:latin typeface="Times New Roman" charset="0"/>
            </a:endParaRPr>
          </a:p>
        </p:txBody>
      </p:sp>
      <p:pic>
        <p:nvPicPr>
          <p:cNvPr id="5" name="Picture 10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44625" cy="4127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OddBall: PAKDD 2021 Most Influential Paper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CAEB713-338D-7646-864A-97557A8D5F4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8"/>
          <p:cNvSpPr txBox="1">
            <a:spLocks noChangeArrowheads="1"/>
          </p:cNvSpPr>
          <p:nvPr/>
        </p:nvSpPr>
        <p:spPr bwMode="auto">
          <a:xfrm>
            <a:off x="615950" y="0"/>
            <a:ext cx="863600" cy="274638"/>
          </a:xfrm>
          <a:prstGeom prst="rect">
            <a:avLst/>
          </a:prstGeom>
          <a:noFill/>
          <a:ln w="28575">
            <a:noFill/>
            <a:miter lim="800000"/>
            <a:headEnd type="none" w="sm" len="sm"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sz="1200" b="1">
                <a:solidFill>
                  <a:srgbClr val="990000"/>
                </a:solidFill>
                <a:latin typeface="Times New Roman" charset="0"/>
              </a:rPr>
              <a:t>CMU SCS</a:t>
            </a:r>
            <a:endParaRPr lang="en-US" sz="3200" b="1">
              <a:solidFill>
                <a:srgbClr val="990000"/>
              </a:solidFill>
              <a:latin typeface="Times New Roman" charset="0"/>
            </a:endParaRPr>
          </a:p>
        </p:txBody>
      </p:sp>
      <p:pic>
        <p:nvPicPr>
          <p:cNvPr id="5" name="Picture 10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44625" cy="4127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OddBall: PAKDD 2021 Most Influential Paper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2FBDB5-533E-3145-80B6-A838220DC00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8"/>
          <p:cNvSpPr txBox="1">
            <a:spLocks noChangeArrowheads="1"/>
          </p:cNvSpPr>
          <p:nvPr/>
        </p:nvSpPr>
        <p:spPr bwMode="auto">
          <a:xfrm>
            <a:off x="615950" y="0"/>
            <a:ext cx="863600" cy="274638"/>
          </a:xfrm>
          <a:prstGeom prst="rect">
            <a:avLst/>
          </a:prstGeom>
          <a:noFill/>
          <a:ln w="28575">
            <a:noFill/>
            <a:miter lim="800000"/>
            <a:headEnd type="none" w="sm" len="sm"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sz="1200" b="1">
                <a:solidFill>
                  <a:srgbClr val="990000"/>
                </a:solidFill>
                <a:latin typeface="Times New Roman" charset="0"/>
              </a:rPr>
              <a:t>CMU SCS</a:t>
            </a:r>
            <a:endParaRPr lang="en-US" sz="3200" b="1">
              <a:solidFill>
                <a:srgbClr val="990000"/>
              </a:solidFill>
              <a:latin typeface="Times New Roman" charset="0"/>
            </a:endParaRPr>
          </a:p>
        </p:txBody>
      </p:sp>
      <p:pic>
        <p:nvPicPr>
          <p:cNvPr id="7" name="Picture 9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44625" cy="4127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685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447800"/>
            <a:ext cx="3810000" cy="464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447800"/>
            <a:ext cx="3810000" cy="22479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848100"/>
            <a:ext cx="3810000" cy="22479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OddBall: PAKDD 2021 Most Influential Paper</a:t>
            </a:r>
          </a:p>
        </p:txBody>
      </p:sp>
      <p:sp>
        <p:nvSpPr>
          <p:cNvPr id="9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10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67A4DD9-C03C-EF49-8F6F-D5858AC0C9F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clipArtAndTx" preserve="1">
  <p:cSld name="Title, Clip 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8"/>
          <p:cNvSpPr txBox="1">
            <a:spLocks noChangeArrowheads="1"/>
          </p:cNvSpPr>
          <p:nvPr/>
        </p:nvSpPr>
        <p:spPr bwMode="auto">
          <a:xfrm>
            <a:off x="615950" y="0"/>
            <a:ext cx="863600" cy="274638"/>
          </a:xfrm>
          <a:prstGeom prst="rect">
            <a:avLst/>
          </a:prstGeom>
          <a:noFill/>
          <a:ln w="28575">
            <a:noFill/>
            <a:miter lim="800000"/>
            <a:headEnd type="none" w="sm" len="sm"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sz="1200" b="1">
                <a:solidFill>
                  <a:srgbClr val="990000"/>
                </a:solidFill>
                <a:latin typeface="Times New Roman" charset="0"/>
              </a:rPr>
              <a:t>CMU SCS</a:t>
            </a:r>
            <a:endParaRPr lang="en-US" sz="3200" b="1">
              <a:solidFill>
                <a:srgbClr val="990000"/>
              </a:solidFill>
              <a:latin typeface="Times New Roman" charset="0"/>
            </a:endParaRPr>
          </a:p>
        </p:txBody>
      </p:sp>
      <p:pic>
        <p:nvPicPr>
          <p:cNvPr id="6" name="Picture 10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44625" cy="4127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685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lipArt Placeholder 2"/>
          <p:cNvSpPr>
            <a:spLocks noGrp="1"/>
          </p:cNvSpPr>
          <p:nvPr>
            <p:ph type="clipArt" sz="half" idx="1"/>
          </p:nvPr>
        </p:nvSpPr>
        <p:spPr>
          <a:xfrm>
            <a:off x="685800" y="1447800"/>
            <a:ext cx="3810000" cy="4648200"/>
          </a:xfrm>
        </p:spPr>
        <p:txBody>
          <a:bodyPr/>
          <a:lstStyle/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48200" y="1447800"/>
            <a:ext cx="3810000" cy="464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OddBall: PAKDD 2021 Most Influential Paper</a:t>
            </a:r>
          </a:p>
        </p:txBody>
      </p:sp>
      <p:sp>
        <p:nvSpPr>
          <p:cNvPr id="8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56362D9-64E9-9046-8074-C7BC740C5BB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8"/>
          <p:cNvSpPr txBox="1">
            <a:spLocks noChangeArrowheads="1"/>
          </p:cNvSpPr>
          <p:nvPr/>
        </p:nvSpPr>
        <p:spPr bwMode="auto">
          <a:xfrm>
            <a:off x="615950" y="0"/>
            <a:ext cx="863600" cy="274638"/>
          </a:xfrm>
          <a:prstGeom prst="rect">
            <a:avLst/>
          </a:prstGeom>
          <a:noFill/>
          <a:ln w="28575">
            <a:noFill/>
            <a:miter lim="800000"/>
            <a:headEnd type="none" w="sm" len="sm"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sz="1200" b="1">
                <a:solidFill>
                  <a:srgbClr val="990000"/>
                </a:solidFill>
                <a:latin typeface="Times New Roman" charset="0"/>
              </a:rPr>
              <a:t>CMU SCS</a:t>
            </a:r>
            <a:endParaRPr lang="en-US" sz="3200" b="1">
              <a:solidFill>
                <a:srgbClr val="990000"/>
              </a:solidFill>
              <a:latin typeface="Times New Roman" charset="0"/>
            </a:endParaRPr>
          </a:p>
        </p:txBody>
      </p:sp>
      <p:pic>
        <p:nvPicPr>
          <p:cNvPr id="6" name="Picture 10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44625" cy="4127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685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447800"/>
            <a:ext cx="3810000" cy="464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47800"/>
            <a:ext cx="3810000" cy="464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OddBall: PAKDD 2021 Most Influential Paper</a:t>
            </a:r>
          </a:p>
        </p:txBody>
      </p:sp>
      <p:sp>
        <p:nvSpPr>
          <p:cNvPr id="8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BA003C9-D139-1642-8368-6C93BF9E34F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/>
          <p:nvPr/>
        </p:nvSpPr>
        <p:spPr>
          <a:xfrm>
            <a:off x="0" y="1"/>
            <a:ext cx="9144000" cy="6858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34289" tIns="34289" rIns="34289" bIns="34289" anchor="ctr"/>
          <a:lstStyle/>
          <a:p>
            <a:pPr algn="ctr" defTabSz="685800">
              <a:defRPr sz="1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9" name="Shape 19"/>
          <p:cNvSpPr/>
          <p:nvPr/>
        </p:nvSpPr>
        <p:spPr>
          <a:xfrm>
            <a:off x="-1" y="6445604"/>
            <a:ext cx="9144001" cy="419096"/>
          </a:xfrm>
          <a:prstGeom prst="rect">
            <a:avLst/>
          </a:prstGeom>
          <a:solidFill>
            <a:srgbClr val="D9D9D9"/>
          </a:solidFill>
          <a:ln w="12700">
            <a:miter lim="400000"/>
          </a:ln>
        </p:spPr>
        <p:txBody>
          <a:bodyPr lIns="34289" tIns="34289" rIns="34289" bIns="34289" anchor="ctr"/>
          <a:lstStyle/>
          <a:p>
            <a:pPr algn="ctr" defTabSz="685800">
              <a:defRPr sz="1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0" name="Shape 20"/>
          <p:cNvSpPr/>
          <p:nvPr/>
        </p:nvSpPr>
        <p:spPr>
          <a:xfrm>
            <a:off x="-1" y="6445604"/>
            <a:ext cx="796835" cy="419096"/>
          </a:xfrm>
          <a:prstGeom prst="rect">
            <a:avLst/>
          </a:prstGeom>
          <a:solidFill>
            <a:srgbClr val="F96A00"/>
          </a:solidFill>
          <a:ln w="12700">
            <a:miter lim="400000"/>
          </a:ln>
        </p:spPr>
        <p:txBody>
          <a:bodyPr lIns="34289" tIns="34289" rIns="34289" bIns="34289" anchor="ctr"/>
          <a:lstStyle/>
          <a:p>
            <a:pPr algn="ctr" defTabSz="685800">
              <a:defRPr sz="1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1" name="Shape 21"/>
          <p:cNvSpPr>
            <a:spLocks noGrp="1"/>
          </p:cNvSpPr>
          <p:nvPr>
            <p:ph type="title"/>
          </p:nvPr>
        </p:nvSpPr>
        <p:spPr>
          <a:xfrm>
            <a:off x="1143000" y="1122364"/>
            <a:ext cx="6858000" cy="2387601"/>
          </a:xfrm>
          <a:prstGeom prst="rect">
            <a:avLst/>
          </a:prstGeom>
        </p:spPr>
        <p:txBody>
          <a:bodyPr lIns="34289" tIns="34289" rIns="34289" bIns="34289" anchor="b">
            <a:normAutofit/>
          </a:bodyPr>
          <a:lstStyle>
            <a:lvl1pPr marL="0" indent="0" algn="ctr" defTabSz="685800">
              <a:defRPr sz="4400"/>
            </a:lvl1pPr>
          </a:lstStyle>
          <a:p>
            <a:r>
              <a:t>标题文本</a:t>
            </a:r>
          </a:p>
        </p:txBody>
      </p:sp>
      <p:sp>
        <p:nvSpPr>
          <p:cNvPr id="22" name="Shape 22"/>
          <p:cNvSpPr>
            <a:spLocks noGrp="1"/>
          </p:cNvSpPr>
          <p:nvPr>
            <p:ph type="body" sz="quarter" idx="1"/>
          </p:nvPr>
        </p:nvSpPr>
        <p:spPr>
          <a:xfrm>
            <a:off x="1143000" y="3602037"/>
            <a:ext cx="6858000" cy="1655763"/>
          </a:xfrm>
          <a:prstGeom prst="rect">
            <a:avLst/>
          </a:prstGeom>
        </p:spPr>
        <p:txBody>
          <a:bodyPr lIns="34289" tIns="34289" rIns="34289" bIns="34289">
            <a:normAutofit/>
          </a:bodyPr>
          <a:lstStyle>
            <a:lvl1pPr marL="0" indent="0" algn="ctr" defTabSz="685800">
              <a:buSzTx/>
              <a:buFontTx/>
              <a:buNone/>
              <a:defRPr sz="1800"/>
            </a:lvl1pPr>
            <a:lvl2pPr marL="0" indent="457200" algn="ctr" defTabSz="685800">
              <a:buSzTx/>
              <a:buFontTx/>
              <a:buNone/>
              <a:defRPr sz="1800"/>
            </a:lvl2pPr>
            <a:lvl3pPr marL="0" indent="914400" algn="ctr" defTabSz="685800">
              <a:buSzTx/>
              <a:buFontTx/>
              <a:buNone/>
              <a:defRPr sz="1800"/>
            </a:lvl3pPr>
            <a:lvl4pPr marL="0" indent="1371600" algn="ctr" defTabSz="685800">
              <a:buSzTx/>
              <a:buFontTx/>
              <a:buNone/>
              <a:defRPr sz="1800"/>
            </a:lvl4pPr>
            <a:lvl5pPr marL="0" indent="1828800" algn="ctr" defTabSz="685800">
              <a:buSzTx/>
              <a:buFontTx/>
              <a:buNone/>
              <a:defRPr sz="18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3" name="Shape 23"/>
          <p:cNvSpPr>
            <a:spLocks noGrp="1"/>
          </p:cNvSpPr>
          <p:nvPr>
            <p:ph type="sldNum" sz="quarter" idx="2"/>
          </p:nvPr>
        </p:nvSpPr>
        <p:spPr>
          <a:xfrm>
            <a:off x="8318207" y="6400059"/>
            <a:ext cx="197144" cy="277708"/>
          </a:xfrm>
          <a:prstGeom prst="rect">
            <a:avLst/>
          </a:prstGeom>
        </p:spPr>
        <p:txBody>
          <a:bodyPr lIns="34289" tIns="34289" rIns="34289" bIns="34289"/>
          <a:lstStyle>
            <a:lvl1pPr defTabSz="685800">
              <a:defRPr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8"/>
          <p:cNvSpPr txBox="1">
            <a:spLocks noChangeArrowheads="1"/>
          </p:cNvSpPr>
          <p:nvPr/>
        </p:nvSpPr>
        <p:spPr bwMode="auto">
          <a:xfrm>
            <a:off x="615950" y="0"/>
            <a:ext cx="863600" cy="274638"/>
          </a:xfrm>
          <a:prstGeom prst="rect">
            <a:avLst/>
          </a:prstGeom>
          <a:noFill/>
          <a:ln w="28575">
            <a:noFill/>
            <a:miter lim="800000"/>
            <a:headEnd type="none" w="sm" len="sm"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sz="1200" b="1">
                <a:solidFill>
                  <a:srgbClr val="990000"/>
                </a:solidFill>
                <a:latin typeface="Times New Roman" charset="0"/>
              </a:rPr>
              <a:t>CMU SCS</a:t>
            </a:r>
            <a:endParaRPr lang="en-US" sz="3200" b="1">
              <a:solidFill>
                <a:srgbClr val="990000"/>
              </a:solidFill>
              <a:latin typeface="Times New Roman" charset="0"/>
            </a:endParaRPr>
          </a:p>
        </p:txBody>
      </p:sp>
      <p:pic>
        <p:nvPicPr>
          <p:cNvPr id="5" name="Picture 10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44625" cy="4127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OddBall: PAKDD 2021 Most Influential Paper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9B43987-7F84-BB4A-8611-CDF75B6A737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8"/>
          <p:cNvSpPr txBox="1">
            <a:spLocks noChangeArrowheads="1"/>
          </p:cNvSpPr>
          <p:nvPr/>
        </p:nvSpPr>
        <p:spPr bwMode="auto">
          <a:xfrm>
            <a:off x="615950" y="0"/>
            <a:ext cx="863600" cy="274638"/>
          </a:xfrm>
          <a:prstGeom prst="rect">
            <a:avLst/>
          </a:prstGeom>
          <a:noFill/>
          <a:ln w="28575">
            <a:noFill/>
            <a:miter lim="800000"/>
            <a:headEnd type="none" w="sm" len="sm"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sz="1200" b="1">
                <a:solidFill>
                  <a:srgbClr val="990000"/>
                </a:solidFill>
                <a:latin typeface="Times New Roman" charset="0"/>
              </a:rPr>
              <a:t>CMU SCS</a:t>
            </a:r>
            <a:endParaRPr lang="en-US" sz="3200" b="1">
              <a:solidFill>
                <a:srgbClr val="990000"/>
              </a:solidFill>
              <a:latin typeface="Times New Roman" charset="0"/>
            </a:endParaRPr>
          </a:p>
        </p:txBody>
      </p:sp>
      <p:pic>
        <p:nvPicPr>
          <p:cNvPr id="5" name="Picture 10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44625" cy="4127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OddBall: PAKDD 2021 Most Influential Paper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6D532E7-99EF-2E4B-AD85-45A00982062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8"/>
          <p:cNvSpPr txBox="1">
            <a:spLocks noChangeArrowheads="1"/>
          </p:cNvSpPr>
          <p:nvPr/>
        </p:nvSpPr>
        <p:spPr bwMode="auto">
          <a:xfrm>
            <a:off x="615950" y="0"/>
            <a:ext cx="863600" cy="274638"/>
          </a:xfrm>
          <a:prstGeom prst="rect">
            <a:avLst/>
          </a:prstGeom>
          <a:noFill/>
          <a:ln w="28575">
            <a:noFill/>
            <a:miter lim="800000"/>
            <a:headEnd type="none" w="sm" len="sm"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sz="1200" b="1">
                <a:solidFill>
                  <a:srgbClr val="990000"/>
                </a:solidFill>
                <a:latin typeface="Times New Roman" charset="0"/>
              </a:rPr>
              <a:t>CMU SCS</a:t>
            </a:r>
            <a:endParaRPr lang="en-US" sz="3200" b="1">
              <a:solidFill>
                <a:srgbClr val="990000"/>
              </a:solidFill>
              <a:latin typeface="Times New Roman" charset="0"/>
            </a:endParaRPr>
          </a:p>
        </p:txBody>
      </p:sp>
      <p:pic>
        <p:nvPicPr>
          <p:cNvPr id="6" name="Picture 10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44625" cy="4127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447800"/>
            <a:ext cx="3810000" cy="4648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47800"/>
            <a:ext cx="3810000" cy="4648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OddBall: PAKDD 2021 Most Influential Paper</a:t>
            </a:r>
          </a:p>
        </p:txBody>
      </p:sp>
      <p:sp>
        <p:nvSpPr>
          <p:cNvPr id="8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C90F46C-E5B9-0C42-9643-F4D6606C7F1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8"/>
          <p:cNvSpPr txBox="1">
            <a:spLocks noChangeArrowheads="1"/>
          </p:cNvSpPr>
          <p:nvPr/>
        </p:nvSpPr>
        <p:spPr bwMode="auto">
          <a:xfrm>
            <a:off x="615950" y="0"/>
            <a:ext cx="863600" cy="274638"/>
          </a:xfrm>
          <a:prstGeom prst="rect">
            <a:avLst/>
          </a:prstGeom>
          <a:noFill/>
          <a:ln w="28575">
            <a:noFill/>
            <a:miter lim="800000"/>
            <a:headEnd type="none" w="sm" len="sm"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sz="1200" b="1">
                <a:solidFill>
                  <a:srgbClr val="990000"/>
                </a:solidFill>
                <a:latin typeface="Times New Roman" charset="0"/>
              </a:rPr>
              <a:t>CMU SCS</a:t>
            </a:r>
            <a:endParaRPr lang="en-US" sz="3200" b="1">
              <a:solidFill>
                <a:srgbClr val="990000"/>
              </a:solidFill>
              <a:latin typeface="Times New Roman" charset="0"/>
            </a:endParaRPr>
          </a:p>
        </p:txBody>
      </p:sp>
      <p:pic>
        <p:nvPicPr>
          <p:cNvPr id="8" name="Picture 10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44625" cy="4127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OddBall: PAKDD 2021 Most Influential Paper</a:t>
            </a:r>
          </a:p>
        </p:txBody>
      </p:sp>
      <p:sp>
        <p:nvSpPr>
          <p:cNvPr id="10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11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AC56CD1-EFB6-4546-BDF5-48AB55646A4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8"/>
          <p:cNvSpPr txBox="1">
            <a:spLocks noChangeArrowheads="1"/>
          </p:cNvSpPr>
          <p:nvPr/>
        </p:nvSpPr>
        <p:spPr bwMode="auto">
          <a:xfrm>
            <a:off x="615950" y="0"/>
            <a:ext cx="863600" cy="274638"/>
          </a:xfrm>
          <a:prstGeom prst="rect">
            <a:avLst/>
          </a:prstGeom>
          <a:noFill/>
          <a:ln w="28575">
            <a:noFill/>
            <a:miter lim="800000"/>
            <a:headEnd type="none" w="sm" len="sm"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sz="1200" b="1">
                <a:solidFill>
                  <a:srgbClr val="990000"/>
                </a:solidFill>
                <a:latin typeface="Times New Roman" charset="0"/>
              </a:rPr>
              <a:t>CMU SCS</a:t>
            </a:r>
            <a:endParaRPr lang="en-US" sz="3200" b="1">
              <a:solidFill>
                <a:srgbClr val="990000"/>
              </a:solidFill>
              <a:latin typeface="Times New Roman" charset="0"/>
            </a:endParaRPr>
          </a:p>
        </p:txBody>
      </p:sp>
      <p:pic>
        <p:nvPicPr>
          <p:cNvPr id="4" name="Picture 10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44625" cy="4127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OddBall: PAKDD 2021 Most Influential Paper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03C5492-91F8-8542-ABB8-0E1026885B8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8"/>
          <p:cNvSpPr txBox="1">
            <a:spLocks noChangeArrowheads="1"/>
          </p:cNvSpPr>
          <p:nvPr/>
        </p:nvSpPr>
        <p:spPr bwMode="auto">
          <a:xfrm>
            <a:off x="615950" y="0"/>
            <a:ext cx="863600" cy="274638"/>
          </a:xfrm>
          <a:prstGeom prst="rect">
            <a:avLst/>
          </a:prstGeom>
          <a:noFill/>
          <a:ln w="28575">
            <a:noFill/>
            <a:miter lim="800000"/>
            <a:headEnd type="none" w="sm" len="sm"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sz="1200" b="1">
                <a:solidFill>
                  <a:srgbClr val="990000"/>
                </a:solidFill>
                <a:latin typeface="Times New Roman" charset="0"/>
              </a:rPr>
              <a:t>CMU SCS</a:t>
            </a:r>
            <a:endParaRPr lang="en-US" sz="3200" b="1">
              <a:solidFill>
                <a:srgbClr val="990000"/>
              </a:solidFill>
              <a:latin typeface="Times New Roman" charset="0"/>
            </a:endParaRPr>
          </a:p>
        </p:txBody>
      </p:sp>
      <p:pic>
        <p:nvPicPr>
          <p:cNvPr id="3" name="Picture 10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44625" cy="4127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OddBall: PAKDD 2021 Most Influential Paper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65676E-2EEE-EE43-9455-E89CF47354F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8"/>
          <p:cNvSpPr txBox="1">
            <a:spLocks noChangeArrowheads="1"/>
          </p:cNvSpPr>
          <p:nvPr/>
        </p:nvSpPr>
        <p:spPr bwMode="auto">
          <a:xfrm>
            <a:off x="615950" y="0"/>
            <a:ext cx="863600" cy="274638"/>
          </a:xfrm>
          <a:prstGeom prst="rect">
            <a:avLst/>
          </a:prstGeom>
          <a:noFill/>
          <a:ln w="28575">
            <a:noFill/>
            <a:miter lim="800000"/>
            <a:headEnd type="none" w="sm" len="sm"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sz="1200" b="1">
                <a:solidFill>
                  <a:srgbClr val="990000"/>
                </a:solidFill>
                <a:latin typeface="Times New Roman" charset="0"/>
              </a:rPr>
              <a:t>CMU SCS</a:t>
            </a:r>
            <a:endParaRPr lang="en-US" sz="3200" b="1">
              <a:solidFill>
                <a:srgbClr val="990000"/>
              </a:solidFill>
              <a:latin typeface="Times New Roman" charset="0"/>
            </a:endParaRPr>
          </a:p>
        </p:txBody>
      </p:sp>
      <p:pic>
        <p:nvPicPr>
          <p:cNvPr id="6" name="Picture 10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44625" cy="4127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OddBall: PAKDD 2021 Most Influential Paper</a:t>
            </a:r>
          </a:p>
        </p:txBody>
      </p:sp>
      <p:sp>
        <p:nvSpPr>
          <p:cNvPr id="8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9CD3D8F-8226-C44F-8600-6FDD01531D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8"/>
          <p:cNvSpPr txBox="1">
            <a:spLocks noChangeArrowheads="1"/>
          </p:cNvSpPr>
          <p:nvPr/>
        </p:nvSpPr>
        <p:spPr bwMode="auto">
          <a:xfrm>
            <a:off x="615950" y="0"/>
            <a:ext cx="863600" cy="274638"/>
          </a:xfrm>
          <a:prstGeom prst="rect">
            <a:avLst/>
          </a:prstGeom>
          <a:noFill/>
          <a:ln w="28575">
            <a:noFill/>
            <a:miter lim="800000"/>
            <a:headEnd type="none" w="sm" len="sm"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sz="1200" b="1">
                <a:solidFill>
                  <a:srgbClr val="990000"/>
                </a:solidFill>
                <a:latin typeface="Times New Roman" charset="0"/>
              </a:rPr>
              <a:t>CMU SCS</a:t>
            </a:r>
            <a:endParaRPr lang="en-US" sz="3200" b="1">
              <a:solidFill>
                <a:srgbClr val="990000"/>
              </a:solidFill>
              <a:latin typeface="Times New Roman" charset="0"/>
            </a:endParaRPr>
          </a:p>
        </p:txBody>
      </p:sp>
      <p:pic>
        <p:nvPicPr>
          <p:cNvPr id="6" name="Picture 10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44625" cy="4127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OddBall: PAKDD 2021 Most Influential Paper</a:t>
            </a:r>
          </a:p>
        </p:txBody>
      </p:sp>
      <p:sp>
        <p:nvSpPr>
          <p:cNvPr id="8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143BB3-5CC7-8942-98DD-6DD0B51EECB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447800"/>
            <a:ext cx="7772400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7670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400" smtClean="0">
                <a:latin typeface="Times New Roman" charset="0"/>
              </a:defRPr>
            </a:lvl1pPr>
          </a:lstStyle>
          <a:p>
            <a:pPr>
              <a:defRPr/>
            </a:pPr>
            <a:r>
              <a:rPr lang="en-US"/>
              <a:t>OddBall: PAKDD 2021 Most Influential Paper</a:t>
            </a:r>
          </a:p>
        </p:txBody>
      </p:sp>
      <p:sp>
        <p:nvSpPr>
          <p:cNvPr id="237670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199" y="6248400"/>
            <a:ext cx="307781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smtClean="0">
                <a:latin typeface="Times New Roman" charset="0"/>
              </a:defRPr>
            </a:lvl1pPr>
          </a:lstStyle>
          <a:p>
            <a:pPr>
              <a:defRPr/>
            </a:pPr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237671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800">
                <a:latin typeface="Times New Roman" charset="0"/>
              </a:defRPr>
            </a:lvl1pPr>
          </a:lstStyle>
          <a:p>
            <a:pPr>
              <a:defRPr/>
            </a:pPr>
            <a:fld id="{6629BCF2-6520-6C49-93E1-80F2FA5CFBA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1031" name="Picture 10"/>
          <p:cNvPicPr>
            <a:picLocks noChangeAspect="1" noChangeArrowheads="1"/>
          </p:cNvPicPr>
          <p:nvPr userDrawn="1"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44625" cy="4127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6059" r:id="rId1"/>
    <p:sldLayoutId id="2147486060" r:id="rId2"/>
    <p:sldLayoutId id="2147486061" r:id="rId3"/>
    <p:sldLayoutId id="2147486062" r:id="rId4"/>
    <p:sldLayoutId id="2147486063" r:id="rId5"/>
    <p:sldLayoutId id="2147486064" r:id="rId6"/>
    <p:sldLayoutId id="2147486065" r:id="rId7"/>
    <p:sldLayoutId id="2147486066" r:id="rId8"/>
    <p:sldLayoutId id="2147486067" r:id="rId9"/>
    <p:sldLayoutId id="2147486068" r:id="rId10"/>
    <p:sldLayoutId id="2147486069" r:id="rId11"/>
    <p:sldLayoutId id="2147486070" r:id="rId12"/>
    <p:sldLayoutId id="2147486071" r:id="rId13"/>
    <p:sldLayoutId id="2147486072" r:id="rId14"/>
    <p:sldLayoutId id="2147486073" r:id="rId15"/>
  </p:sldLayoutIdLst>
  <p:transition/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+mj-lt"/>
          <a:ea typeface="ＭＳ Ｐゴシック" pitchFamily="-112" charset="-128"/>
          <a:cs typeface="ＭＳ Ｐゴシック" pitchFamily="-112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Times New Roman" pitchFamily="-112" charset="0"/>
          <a:ea typeface="ＭＳ Ｐゴシック" pitchFamily="-112" charset="-128"/>
          <a:cs typeface="ＭＳ Ｐゴシック" pitchFamily="-112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Times New Roman" pitchFamily="-112" charset="0"/>
          <a:ea typeface="ＭＳ Ｐゴシック" pitchFamily="-112" charset="-128"/>
          <a:cs typeface="ＭＳ Ｐゴシック" pitchFamily="-112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Times New Roman" pitchFamily="-112" charset="0"/>
          <a:ea typeface="ＭＳ Ｐゴシック" pitchFamily="-112" charset="-128"/>
          <a:cs typeface="ＭＳ Ｐゴシック" pitchFamily="-112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Times New Roman" pitchFamily="-112" charset="0"/>
          <a:ea typeface="ＭＳ Ｐゴシック" pitchFamily="-112" charset="-128"/>
          <a:cs typeface="ＭＳ Ｐゴシック" pitchFamily="-112" charset="-128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Times New Roman" pitchFamily="-112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Times New Roman" pitchFamily="-112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Times New Roman" pitchFamily="-112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Times New Roman" pitchFamily="-112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pitchFamily="-112" charset="-128"/>
          <a:cs typeface="ＭＳ Ｐゴシック" pitchFamily="-112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pitchFamily="-112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pitchFamily="-112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pitchFamily="-112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112" charset="-128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112" charset="-128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112" charset="-128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112" charset="-128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112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www.merriam-webster.com/dictionary/anomaly" TargetMode="Externa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gi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raph500.org/" TargetMode="Externa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emf"/><Relationship Id="rId4" Type="http://schemas.openxmlformats.org/officeDocument/2006/relationships/image" Target="../media/image23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tiff"/><Relationship Id="rId5" Type="http://schemas.openxmlformats.org/officeDocument/2006/relationships/image" Target="../media/image25.png"/><Relationship Id="rId4" Type="http://schemas.openxmlformats.org/officeDocument/2006/relationships/image" Target="../media/image24.emf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hyperlink" Target="https://webstockreview.net/explore/bridge-clipart-brige/" TargetMode="External"/><Relationship Id="rId3" Type="http://schemas.openxmlformats.org/officeDocument/2006/relationships/image" Target="../media/image22.png"/><Relationship Id="rId7" Type="http://schemas.openxmlformats.org/officeDocument/2006/relationships/image" Target="../media/image2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tiff"/><Relationship Id="rId5" Type="http://schemas.openxmlformats.org/officeDocument/2006/relationships/image" Target="../media/image17.tiff"/><Relationship Id="rId4" Type="http://schemas.openxmlformats.org/officeDocument/2006/relationships/image" Target="../media/image24.em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webstockreview.net/explore/bridge-clipart-brige/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eg"/><Relationship Id="rId3" Type="http://schemas.openxmlformats.org/officeDocument/2006/relationships/image" Target="../media/image28.jpeg"/><Relationship Id="rId7" Type="http://schemas.openxmlformats.org/officeDocument/2006/relationships/image" Target="../media/image3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jpeg"/><Relationship Id="rId5" Type="http://schemas.openxmlformats.org/officeDocument/2006/relationships/image" Target="../media/image30.jpeg"/><Relationship Id="rId4" Type="http://schemas.openxmlformats.org/officeDocument/2006/relationships/image" Target="../media/image29.jpeg"/><Relationship Id="rId9" Type="http://schemas.openxmlformats.org/officeDocument/2006/relationships/image" Target="../media/image34.jpe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35.jp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jpg"/><Relationship Id="rId11" Type="http://schemas.openxmlformats.org/officeDocument/2006/relationships/hyperlink" Target="https://webstockreview.net/explore/bridge-clipart-brige/" TargetMode="External"/><Relationship Id="rId5" Type="http://schemas.openxmlformats.org/officeDocument/2006/relationships/image" Target="../media/image37.png"/><Relationship Id="rId10" Type="http://schemas.openxmlformats.org/officeDocument/2006/relationships/image" Target="../media/image27.png"/><Relationship Id="rId4" Type="http://schemas.openxmlformats.org/officeDocument/2006/relationships/image" Target="../media/image36.tiff"/><Relationship Id="rId9" Type="http://schemas.openxmlformats.org/officeDocument/2006/relationships/image" Target="../media/image8.jpe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7" Type="http://schemas.openxmlformats.org/officeDocument/2006/relationships/image" Target="../media/image44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3.jpeg"/><Relationship Id="rId5" Type="http://schemas.openxmlformats.org/officeDocument/2006/relationships/image" Target="../media/image42.jpeg"/><Relationship Id="rId4" Type="http://schemas.openxmlformats.org/officeDocument/2006/relationships/image" Target="../media/image4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9.png"/><Relationship Id="rId5" Type="http://schemas.openxmlformats.org/officeDocument/2006/relationships/image" Target="../media/image48.jpeg"/><Relationship Id="rId4" Type="http://schemas.openxmlformats.org/officeDocument/2006/relationships/image" Target="../media/image47.jpe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jpeg"/><Relationship Id="rId3" Type="http://schemas.openxmlformats.org/officeDocument/2006/relationships/image" Target="../media/image51.png"/><Relationship Id="rId7" Type="http://schemas.openxmlformats.org/officeDocument/2006/relationships/image" Target="../media/image55.jpe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4.jpeg"/><Relationship Id="rId5" Type="http://schemas.openxmlformats.org/officeDocument/2006/relationships/image" Target="../media/image53.png"/><Relationship Id="rId4" Type="http://schemas.openxmlformats.org/officeDocument/2006/relationships/image" Target="../media/image52.jpe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www.merriam-webster.com/dictionary/anomaly" TargetMode="Externa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www.merriam-webster.com/dictionary/anomaly" TargetMode="Externa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04850" y="1379538"/>
            <a:ext cx="7772400" cy="2365375"/>
          </a:xfrm>
        </p:spPr>
        <p:txBody>
          <a:bodyPr/>
          <a:lstStyle/>
          <a:p>
            <a:r>
              <a:rPr lang="en-US" dirty="0"/>
              <a:t>Anomaly detection in graphs - past, present and future.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3600" i="1" dirty="0">
                <a:ea typeface="ＭＳ Ｐゴシック" charset="-128"/>
                <a:cs typeface="ＭＳ Ｐゴシック" charset="-128"/>
              </a:rPr>
              <a:t>Leman Akoglu </a:t>
            </a:r>
            <a:r>
              <a:rPr lang="en-US" sz="3600" dirty="0">
                <a:ea typeface="ＭＳ Ｐゴシック" charset="-128"/>
                <a:cs typeface="ＭＳ Ｐゴシック" charset="-128"/>
              </a:rPr>
              <a:t>CMU</a:t>
            </a:r>
          </a:p>
          <a:p>
            <a:r>
              <a:rPr lang="en-US" sz="3600" i="1" dirty="0">
                <a:ea typeface="ＭＳ Ｐゴシック" charset="-128"/>
                <a:cs typeface="ＭＳ Ｐゴシック" charset="-128"/>
              </a:rPr>
              <a:t>Mary McGlohon </a:t>
            </a:r>
            <a:r>
              <a:rPr lang="en-US" sz="3600" dirty="0">
                <a:ea typeface="ＭＳ Ｐゴシック" charset="-128"/>
                <a:cs typeface="ＭＳ Ｐゴシック" charset="-128"/>
              </a:rPr>
              <a:t>Google</a:t>
            </a:r>
          </a:p>
          <a:p>
            <a:r>
              <a:rPr lang="en-US" sz="3600" i="1" dirty="0">
                <a:ea typeface="ＭＳ Ｐゴシック" charset="-128"/>
                <a:cs typeface="ＭＳ Ｐゴシック" charset="-128"/>
              </a:rPr>
              <a:t>Christos Faloutsos </a:t>
            </a:r>
            <a:r>
              <a:rPr lang="en-US" sz="3600" dirty="0">
                <a:ea typeface="ＭＳ Ｐゴシック" charset="-128"/>
                <a:cs typeface="ＭＳ Ｐゴシック" charset="-128"/>
              </a:rPr>
              <a:t>CMU</a:t>
            </a: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Date Placeholder 3">
            <a:extLst>
              <a:ext uri="{FF2B5EF4-FFF2-40B4-BE49-F238E27FC236}">
                <a16:creationId xmlns:a16="http://schemas.microsoft.com/office/drawing/2014/main" id="{E71B2001-A9D4-0540-82BD-0AA095E97828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/>
              <a:t>OddBall: PAKDD 2021 Most Influential Paper</a:t>
            </a:r>
          </a:p>
        </p:txBody>
      </p:sp>
      <p:sp>
        <p:nvSpPr>
          <p:cNvPr id="31746" name="Footer Placeholder 4">
            <a:extLst>
              <a:ext uri="{FF2B5EF4-FFF2-40B4-BE49-F238E27FC236}">
                <a16:creationId xmlns:a16="http://schemas.microsoft.com/office/drawing/2014/main" id="{51D7E211-1341-0F4E-ABD0-A04E4D007A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/>
              <a:t>L. Akoglu, M. McGlohon, C. Faloutsos</a:t>
            </a:r>
          </a:p>
        </p:txBody>
      </p:sp>
      <p:sp>
        <p:nvSpPr>
          <p:cNvPr id="31747" name="Slide Number Placeholder 5">
            <a:extLst>
              <a:ext uri="{FF2B5EF4-FFF2-40B4-BE49-F238E27FC236}">
                <a16:creationId xmlns:a16="http://schemas.microsoft.com/office/drawing/2014/main" id="{280C6DD6-7403-3642-82E2-45EEBF3FA3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558EA25B-C6F5-D74C-A6DA-AA580CC5C131}" type="slidenum">
              <a:rPr lang="en-US" altLang="en-US" sz="1400"/>
              <a:pPr/>
              <a:t>10</a:t>
            </a:fld>
            <a:endParaRPr lang="en-US" altLang="en-US" sz="1400"/>
          </a:p>
        </p:txBody>
      </p:sp>
      <p:sp>
        <p:nvSpPr>
          <p:cNvPr id="31748" name="Rectangle 2">
            <a:extLst>
              <a:ext uri="{FF2B5EF4-FFF2-40B4-BE49-F238E27FC236}">
                <a16:creationId xmlns:a16="http://schemas.microsoft.com/office/drawing/2014/main" id="{334F06DD-EEA3-F54D-A37F-D2DA798B190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1143000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Q1: rules?</a:t>
            </a:r>
          </a:p>
        </p:txBody>
      </p:sp>
      <p:pic>
        <p:nvPicPr>
          <p:cNvPr id="31749" name="Picture 6" descr="CIA2001_ul">
            <a:extLst>
              <a:ext uri="{FF2B5EF4-FFF2-40B4-BE49-F238E27FC236}">
                <a16:creationId xmlns:a16="http://schemas.microsoft.com/office/drawing/2014/main" id="{1CD3D0CB-711C-0D48-A24E-D9900BA9FED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465" t="5944" b="2877"/>
          <a:stretch/>
        </p:blipFill>
        <p:spPr>
          <a:xfrm>
            <a:off x="1177158" y="1240221"/>
            <a:ext cx="6328541" cy="4529958"/>
          </a:xfrm>
          <a:noFill/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60BCF31-12D0-0643-9DF3-56372558636E}"/>
              </a:ext>
            </a:extLst>
          </p:cNvPr>
          <p:cNvSpPr/>
          <p:nvPr/>
        </p:nvSpPr>
        <p:spPr bwMode="auto">
          <a:xfrm>
            <a:off x="5612524" y="1387366"/>
            <a:ext cx="1555531" cy="325820"/>
          </a:xfrm>
          <a:prstGeom prst="rect">
            <a:avLst/>
          </a:prstGeom>
          <a:solidFill>
            <a:schemeClr val="bg1"/>
          </a:solidFill>
          <a:ln w="3175" cap="flat" cmpd="sng" algn="ctr">
            <a:noFill/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5DAFF1A-427C-D344-ADC6-AD7BC3FD7141}"/>
              </a:ext>
            </a:extLst>
          </p:cNvPr>
          <p:cNvSpPr/>
          <p:nvPr/>
        </p:nvSpPr>
        <p:spPr bwMode="auto">
          <a:xfrm>
            <a:off x="1240224" y="4954748"/>
            <a:ext cx="1161393" cy="1078361"/>
          </a:xfrm>
          <a:prstGeom prst="ellipse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Left Arrow 2">
            <a:extLst>
              <a:ext uri="{FF2B5EF4-FFF2-40B4-BE49-F238E27FC236}">
                <a16:creationId xmlns:a16="http://schemas.microsoft.com/office/drawing/2014/main" id="{66C62CE5-8668-864C-9118-E47D5EC3931F}"/>
              </a:ext>
            </a:extLst>
          </p:cNvPr>
          <p:cNvSpPr/>
          <p:nvPr/>
        </p:nvSpPr>
        <p:spPr bwMode="auto">
          <a:xfrm>
            <a:off x="4991101" y="1592317"/>
            <a:ext cx="283779" cy="233855"/>
          </a:xfrm>
          <a:prstGeom prst="leftArrow">
            <a:avLst/>
          </a:prstGeom>
          <a:solidFill>
            <a:schemeClr val="tx2"/>
          </a:solidFill>
          <a:ln w="3175" cap="flat" cmpd="sng" algn="ctr">
            <a:noFill/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eft Arrow 9">
            <a:extLst>
              <a:ext uri="{FF2B5EF4-FFF2-40B4-BE49-F238E27FC236}">
                <a16:creationId xmlns:a16="http://schemas.microsoft.com/office/drawing/2014/main" id="{3FE2150A-933B-D94C-8766-3572FE7893F7}"/>
              </a:ext>
            </a:extLst>
          </p:cNvPr>
          <p:cNvSpPr/>
          <p:nvPr/>
        </p:nvSpPr>
        <p:spPr bwMode="auto">
          <a:xfrm>
            <a:off x="2982309" y="2312276"/>
            <a:ext cx="283779" cy="233855"/>
          </a:xfrm>
          <a:prstGeom prst="leftArrow">
            <a:avLst/>
          </a:prstGeom>
          <a:solidFill>
            <a:schemeClr val="tx2"/>
          </a:solidFill>
          <a:ln w="3175" cap="flat" cmpd="sng" algn="ctr">
            <a:noFill/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eft Arrow 10">
            <a:extLst>
              <a:ext uri="{FF2B5EF4-FFF2-40B4-BE49-F238E27FC236}">
                <a16:creationId xmlns:a16="http://schemas.microsoft.com/office/drawing/2014/main" id="{6F397FC5-20A7-1246-9196-32A2EE8D8087}"/>
              </a:ext>
            </a:extLst>
          </p:cNvPr>
          <p:cNvSpPr/>
          <p:nvPr/>
        </p:nvSpPr>
        <p:spPr bwMode="auto">
          <a:xfrm>
            <a:off x="4935920" y="4535214"/>
            <a:ext cx="283779" cy="233855"/>
          </a:xfrm>
          <a:prstGeom prst="leftArrow">
            <a:avLst/>
          </a:prstGeom>
          <a:solidFill>
            <a:schemeClr val="tx2"/>
          </a:solidFill>
          <a:ln w="3175" cap="flat" cmpd="sng" algn="ctr">
            <a:noFill/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Left Arrow 11">
            <a:extLst>
              <a:ext uri="{FF2B5EF4-FFF2-40B4-BE49-F238E27FC236}">
                <a16:creationId xmlns:a16="http://schemas.microsoft.com/office/drawing/2014/main" id="{B25064EF-A268-CF4A-A9D5-87C8A22A07CA}"/>
              </a:ext>
            </a:extLst>
          </p:cNvPr>
          <p:cNvSpPr/>
          <p:nvPr/>
        </p:nvSpPr>
        <p:spPr bwMode="auto">
          <a:xfrm>
            <a:off x="7168055" y="4945637"/>
            <a:ext cx="283779" cy="233855"/>
          </a:xfrm>
          <a:prstGeom prst="leftArrow">
            <a:avLst/>
          </a:prstGeom>
          <a:solidFill>
            <a:schemeClr val="tx2"/>
          </a:solidFill>
          <a:ln w="3175" cap="flat" cmpd="sng" algn="ctr">
            <a:noFill/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87E024-11F9-CB48-8D53-B34465615D33}"/>
              </a:ext>
            </a:extLst>
          </p:cNvPr>
          <p:cNvSpPr txBox="1"/>
          <p:nvPr/>
        </p:nvSpPr>
        <p:spPr>
          <a:xfrm>
            <a:off x="6636551" y="5770179"/>
            <a:ext cx="8691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+mn-lt"/>
              </a:rPr>
              <a:t>area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CFA4A07-D0B3-174E-B6B4-C0FF31112725}"/>
              </a:ext>
            </a:extLst>
          </p:cNvPr>
          <p:cNvSpPr txBox="1"/>
          <p:nvPr/>
        </p:nvSpPr>
        <p:spPr>
          <a:xfrm>
            <a:off x="27190" y="665870"/>
            <a:ext cx="19399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+mn-lt"/>
              </a:rPr>
              <a:t>population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DAC0E80-62D8-3B47-9CA4-F90C755BE96F}"/>
              </a:ext>
            </a:extLst>
          </p:cNvPr>
          <p:cNvSpPr txBox="1"/>
          <p:nvPr/>
        </p:nvSpPr>
        <p:spPr>
          <a:xfrm>
            <a:off x="6047860" y="665869"/>
            <a:ext cx="28079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+mn-lt"/>
              </a:rPr>
              <a:t>World countries</a:t>
            </a:r>
          </a:p>
        </p:txBody>
      </p:sp>
    </p:spTree>
    <p:extLst>
      <p:ext uri="{BB962C8B-B14F-4D97-AF65-F5344CB8AC3E}">
        <p14:creationId xmlns:p14="http://schemas.microsoft.com/office/powerpoint/2010/main" val="12464821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Date Placeholder 3">
            <a:extLst>
              <a:ext uri="{FF2B5EF4-FFF2-40B4-BE49-F238E27FC236}">
                <a16:creationId xmlns:a16="http://schemas.microsoft.com/office/drawing/2014/main" id="{A3E2FA07-D766-5F4D-8972-0653C76B334F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/>
              <a:t>OddBall: PAKDD 2021 Most Influential Paper</a:t>
            </a:r>
          </a:p>
        </p:txBody>
      </p:sp>
      <p:sp>
        <p:nvSpPr>
          <p:cNvPr id="32770" name="Footer Placeholder 4">
            <a:extLst>
              <a:ext uri="{FF2B5EF4-FFF2-40B4-BE49-F238E27FC236}">
                <a16:creationId xmlns:a16="http://schemas.microsoft.com/office/drawing/2014/main" id="{149AF605-A33E-9D4D-B4F5-4C32023F07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/>
              <a:t>L. Akoglu, M. McGlohon, C. Faloutsos</a:t>
            </a:r>
          </a:p>
        </p:txBody>
      </p:sp>
      <p:sp>
        <p:nvSpPr>
          <p:cNvPr id="32771" name="Slide Number Placeholder 5">
            <a:extLst>
              <a:ext uri="{FF2B5EF4-FFF2-40B4-BE49-F238E27FC236}">
                <a16:creationId xmlns:a16="http://schemas.microsoft.com/office/drawing/2014/main" id="{1B96F99E-0B46-454C-846E-DF8E1A071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AB62D735-C845-9248-8FBB-E7638BC30506}" type="slidenum">
              <a:rPr lang="en-US" altLang="en-US" sz="1400"/>
              <a:pPr/>
              <a:t>11</a:t>
            </a:fld>
            <a:endParaRPr lang="en-US" altLang="en-US" sz="1400"/>
          </a:p>
        </p:txBody>
      </p:sp>
      <p:sp>
        <p:nvSpPr>
          <p:cNvPr id="32772" name="Rectangle 2">
            <a:extLst>
              <a:ext uri="{FF2B5EF4-FFF2-40B4-BE49-F238E27FC236}">
                <a16:creationId xmlns:a16="http://schemas.microsoft.com/office/drawing/2014/main" id="{8C093F44-102E-1049-9405-9DED36501DB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1143000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Q1) rules?</a:t>
            </a:r>
          </a:p>
        </p:txBody>
      </p:sp>
      <p:pic>
        <p:nvPicPr>
          <p:cNvPr id="32773" name="Picture 5" descr="CIA2001">
            <a:extLst>
              <a:ext uri="{FF2B5EF4-FFF2-40B4-BE49-F238E27FC236}">
                <a16:creationId xmlns:a16="http://schemas.microsoft.com/office/drawing/2014/main" id="{9AF24F5B-E8DA-A742-8205-105F62FD6DC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011622" y="944880"/>
            <a:ext cx="6624320" cy="4968240"/>
          </a:xfrm>
          <a:solidFill>
            <a:schemeClr val="bg1"/>
          </a:solidFill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4D53427-795F-6D42-AE41-B42DA4EE5BB9}"/>
              </a:ext>
            </a:extLst>
          </p:cNvPr>
          <p:cNvSpPr txBox="1"/>
          <p:nvPr/>
        </p:nvSpPr>
        <p:spPr>
          <a:xfrm>
            <a:off x="5030184" y="4475028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🇱🇷</a:t>
            </a:r>
            <a:endParaRPr lang="en-US" sz="3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495A2C-D279-E340-8077-4BEEC44C628D}"/>
              </a:ext>
            </a:extLst>
          </p:cNvPr>
          <p:cNvSpPr txBox="1"/>
          <p:nvPr/>
        </p:nvSpPr>
        <p:spPr>
          <a:xfrm>
            <a:off x="5254128" y="1593899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🇨🇳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5622894-F3D1-9A41-9E8A-1C624F16726C}"/>
              </a:ext>
            </a:extLst>
          </p:cNvPr>
          <p:cNvSpPr txBox="1"/>
          <p:nvPr/>
        </p:nvSpPr>
        <p:spPr>
          <a:xfrm>
            <a:off x="6553200" y="4550950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🇷🇺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4AA0CC-6900-CC43-AF81-6C6C2B02F862}"/>
              </a:ext>
            </a:extLst>
          </p:cNvPr>
          <p:cNvSpPr txBox="1"/>
          <p:nvPr/>
        </p:nvSpPr>
        <p:spPr>
          <a:xfrm>
            <a:off x="3198428" y="2311348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🇮🇳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7597A39-5AE1-CA42-9006-DF348BBE6CDE}"/>
              </a:ext>
            </a:extLst>
          </p:cNvPr>
          <p:cNvSpPr/>
          <p:nvPr/>
        </p:nvSpPr>
        <p:spPr bwMode="auto">
          <a:xfrm>
            <a:off x="7041928" y="1376860"/>
            <a:ext cx="173420" cy="217039"/>
          </a:xfrm>
          <a:prstGeom prst="rect">
            <a:avLst/>
          </a:prstGeom>
          <a:solidFill>
            <a:schemeClr val="bg1"/>
          </a:solidFill>
          <a:ln w="3175" cap="flat" cmpd="sng" algn="ctr">
            <a:noFill/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E1735DA1-B11D-6940-B277-19D93FBE7441}"/>
              </a:ext>
            </a:extLst>
          </p:cNvPr>
          <p:cNvSpPr/>
          <p:nvPr/>
        </p:nvSpPr>
        <p:spPr bwMode="auto">
          <a:xfrm>
            <a:off x="1355834" y="4986278"/>
            <a:ext cx="1161393" cy="1078361"/>
          </a:xfrm>
          <a:prstGeom prst="ellipse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Date Placeholder 3">
            <a:extLst>
              <a:ext uri="{FF2B5EF4-FFF2-40B4-BE49-F238E27FC236}">
                <a16:creationId xmlns:a16="http://schemas.microsoft.com/office/drawing/2014/main" id="{A88689AC-1DF4-1741-B207-5393313779C1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/>
              <a:t>OddBall: PAKDD 2021 Most Influential Paper</a:t>
            </a:r>
          </a:p>
        </p:txBody>
      </p:sp>
      <p:sp>
        <p:nvSpPr>
          <p:cNvPr id="33794" name="Footer Placeholder 4">
            <a:extLst>
              <a:ext uri="{FF2B5EF4-FFF2-40B4-BE49-F238E27FC236}">
                <a16:creationId xmlns:a16="http://schemas.microsoft.com/office/drawing/2014/main" id="{308748BA-943D-1745-B55A-4964358CD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/>
              <a:t>L. Akoglu, M. McGlohon, C. Faloutsos</a:t>
            </a:r>
          </a:p>
        </p:txBody>
      </p:sp>
      <p:sp>
        <p:nvSpPr>
          <p:cNvPr id="33795" name="Slide Number Placeholder 5">
            <a:extLst>
              <a:ext uri="{FF2B5EF4-FFF2-40B4-BE49-F238E27FC236}">
                <a16:creationId xmlns:a16="http://schemas.microsoft.com/office/drawing/2014/main" id="{3F9DDA87-CDB9-6848-9D8C-36202E0CB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1A671506-912E-AE40-878C-A55BE035DBCC}" type="slidenum">
              <a:rPr lang="en-US" altLang="en-US" sz="1400"/>
              <a:pPr/>
              <a:t>12</a:t>
            </a:fld>
            <a:endParaRPr lang="en-US" altLang="en-US" sz="1400"/>
          </a:p>
        </p:txBody>
      </p:sp>
      <p:sp>
        <p:nvSpPr>
          <p:cNvPr id="33796" name="Rectangle 2">
            <a:extLst>
              <a:ext uri="{FF2B5EF4-FFF2-40B4-BE49-F238E27FC236}">
                <a16:creationId xmlns:a16="http://schemas.microsoft.com/office/drawing/2014/main" id="{CD6B77EA-AC6E-0F49-A230-586A971F50A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1143000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Q1) rules?</a:t>
            </a:r>
          </a:p>
        </p:txBody>
      </p:sp>
      <p:pic>
        <p:nvPicPr>
          <p:cNvPr id="33797" name="Picture 5" descr="CIA2001-ll-ul">
            <a:extLst>
              <a:ext uri="{FF2B5EF4-FFF2-40B4-BE49-F238E27FC236}">
                <a16:creationId xmlns:a16="http://schemas.microsoft.com/office/drawing/2014/main" id="{AB153D59-9C4D-9146-9A50-8E419F28C6F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940" t="5483" b="2699"/>
          <a:stretch/>
        </p:blipFill>
        <p:spPr>
          <a:xfrm>
            <a:off x="1481961" y="1169025"/>
            <a:ext cx="6363321" cy="4561739"/>
          </a:xfrm>
          <a:noFill/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65FB75EC-0CC4-3C45-95DD-97EF8C063265}"/>
              </a:ext>
            </a:extLst>
          </p:cNvPr>
          <p:cNvSpPr/>
          <p:nvPr/>
        </p:nvSpPr>
        <p:spPr bwMode="auto">
          <a:xfrm>
            <a:off x="5612524" y="1334816"/>
            <a:ext cx="1828800" cy="325820"/>
          </a:xfrm>
          <a:prstGeom prst="rect">
            <a:avLst/>
          </a:prstGeom>
          <a:solidFill>
            <a:schemeClr val="bg1"/>
          </a:solidFill>
          <a:ln w="3175" cap="flat" cmpd="sng" algn="ctr">
            <a:noFill/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175609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Date Placeholder 3">
            <a:extLst>
              <a:ext uri="{FF2B5EF4-FFF2-40B4-BE49-F238E27FC236}">
                <a16:creationId xmlns:a16="http://schemas.microsoft.com/office/drawing/2014/main" id="{A88689AC-1DF4-1741-B207-5393313779C1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/>
              <a:t>OddBall: PAKDD 2021 Most Influential Paper</a:t>
            </a:r>
          </a:p>
        </p:txBody>
      </p:sp>
      <p:sp>
        <p:nvSpPr>
          <p:cNvPr id="33794" name="Footer Placeholder 4">
            <a:extLst>
              <a:ext uri="{FF2B5EF4-FFF2-40B4-BE49-F238E27FC236}">
                <a16:creationId xmlns:a16="http://schemas.microsoft.com/office/drawing/2014/main" id="{308748BA-943D-1745-B55A-4964358CD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/>
              <a:t>L. Akoglu, M. McGlohon, C. Faloutsos</a:t>
            </a:r>
          </a:p>
        </p:txBody>
      </p:sp>
      <p:sp>
        <p:nvSpPr>
          <p:cNvPr id="33795" name="Slide Number Placeholder 5">
            <a:extLst>
              <a:ext uri="{FF2B5EF4-FFF2-40B4-BE49-F238E27FC236}">
                <a16:creationId xmlns:a16="http://schemas.microsoft.com/office/drawing/2014/main" id="{3F9DDA87-CDB9-6848-9D8C-36202E0CB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1A671506-912E-AE40-878C-A55BE035DBCC}" type="slidenum">
              <a:rPr lang="en-US" altLang="en-US" sz="1400"/>
              <a:pPr/>
              <a:t>13</a:t>
            </a:fld>
            <a:endParaRPr lang="en-US" altLang="en-US" sz="1400"/>
          </a:p>
        </p:txBody>
      </p:sp>
      <p:sp>
        <p:nvSpPr>
          <p:cNvPr id="33796" name="Rectangle 2">
            <a:extLst>
              <a:ext uri="{FF2B5EF4-FFF2-40B4-BE49-F238E27FC236}">
                <a16:creationId xmlns:a16="http://schemas.microsoft.com/office/drawing/2014/main" id="{CD6B77EA-AC6E-0F49-A230-586A971F50A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1143000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Q1) rules?</a:t>
            </a:r>
          </a:p>
        </p:txBody>
      </p:sp>
      <p:pic>
        <p:nvPicPr>
          <p:cNvPr id="33797" name="Picture 5" descr="CIA2001-ll-ul">
            <a:extLst>
              <a:ext uri="{FF2B5EF4-FFF2-40B4-BE49-F238E27FC236}">
                <a16:creationId xmlns:a16="http://schemas.microsoft.com/office/drawing/2014/main" id="{AB153D59-9C4D-9146-9A50-8E419F28C6F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940" t="5483" b="2699"/>
          <a:stretch/>
        </p:blipFill>
        <p:spPr>
          <a:xfrm>
            <a:off x="1481961" y="1169025"/>
            <a:ext cx="6363321" cy="4561739"/>
          </a:xfrm>
          <a:noFill/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65FB75EC-0CC4-3C45-95DD-97EF8C063265}"/>
              </a:ext>
            </a:extLst>
          </p:cNvPr>
          <p:cNvSpPr/>
          <p:nvPr/>
        </p:nvSpPr>
        <p:spPr bwMode="auto">
          <a:xfrm>
            <a:off x="5612524" y="1334816"/>
            <a:ext cx="1828800" cy="325820"/>
          </a:xfrm>
          <a:prstGeom prst="rect">
            <a:avLst/>
          </a:prstGeom>
          <a:solidFill>
            <a:schemeClr val="bg1"/>
          </a:solidFill>
          <a:ln w="3175" cap="flat" cmpd="sng" algn="ctr">
            <a:noFill/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94ED138-4979-CB48-8163-F18470BB9FBA}"/>
              </a:ext>
            </a:extLst>
          </p:cNvPr>
          <p:cNvCxnSpPr/>
          <p:nvPr/>
        </p:nvCxnSpPr>
        <p:spPr bwMode="auto">
          <a:xfrm flipV="1">
            <a:off x="2081049" y="1271753"/>
            <a:ext cx="5559973" cy="4162097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1FE158E8-8F22-6F45-A698-04725E8C16E6}"/>
              </a:ext>
            </a:extLst>
          </p:cNvPr>
          <p:cNvSpPr/>
          <p:nvPr/>
        </p:nvSpPr>
        <p:spPr bwMode="auto">
          <a:xfrm rot="19327770">
            <a:off x="3362499" y="2950609"/>
            <a:ext cx="3448783" cy="757287"/>
          </a:xfrm>
          <a:prstGeom prst="ellipse">
            <a:avLst/>
          </a:prstGeom>
          <a:noFill/>
          <a:ln w="2222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842836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Date Placeholder 3">
            <a:extLst>
              <a:ext uri="{FF2B5EF4-FFF2-40B4-BE49-F238E27FC236}">
                <a16:creationId xmlns:a16="http://schemas.microsoft.com/office/drawing/2014/main" id="{A88689AC-1DF4-1741-B207-5393313779C1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/>
              <a:t>OddBall: PAKDD 2021 Most Influential Paper</a:t>
            </a:r>
          </a:p>
        </p:txBody>
      </p:sp>
      <p:sp>
        <p:nvSpPr>
          <p:cNvPr id="33794" name="Footer Placeholder 4">
            <a:extLst>
              <a:ext uri="{FF2B5EF4-FFF2-40B4-BE49-F238E27FC236}">
                <a16:creationId xmlns:a16="http://schemas.microsoft.com/office/drawing/2014/main" id="{308748BA-943D-1745-B55A-4964358CD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/>
              <a:t>L. Akoglu, M. McGlohon, C. Faloutsos</a:t>
            </a:r>
          </a:p>
        </p:txBody>
      </p:sp>
      <p:sp>
        <p:nvSpPr>
          <p:cNvPr id="33795" name="Slide Number Placeholder 5">
            <a:extLst>
              <a:ext uri="{FF2B5EF4-FFF2-40B4-BE49-F238E27FC236}">
                <a16:creationId xmlns:a16="http://schemas.microsoft.com/office/drawing/2014/main" id="{3F9DDA87-CDB9-6848-9D8C-36202E0CB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1A671506-912E-AE40-878C-A55BE035DBCC}" type="slidenum">
              <a:rPr lang="en-US" altLang="en-US" sz="1400"/>
              <a:pPr/>
              <a:t>14</a:t>
            </a:fld>
            <a:endParaRPr lang="en-US" altLang="en-US" sz="1400"/>
          </a:p>
        </p:txBody>
      </p:sp>
      <p:sp>
        <p:nvSpPr>
          <p:cNvPr id="33796" name="Rectangle 2">
            <a:extLst>
              <a:ext uri="{FF2B5EF4-FFF2-40B4-BE49-F238E27FC236}">
                <a16:creationId xmlns:a16="http://schemas.microsoft.com/office/drawing/2014/main" id="{CD6B77EA-AC6E-0F49-A230-586A971F50A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1143000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Q1) rules?</a:t>
            </a:r>
          </a:p>
        </p:txBody>
      </p:sp>
      <p:pic>
        <p:nvPicPr>
          <p:cNvPr id="33797" name="Picture 5" descr="CIA2001-ll-ul">
            <a:extLst>
              <a:ext uri="{FF2B5EF4-FFF2-40B4-BE49-F238E27FC236}">
                <a16:creationId xmlns:a16="http://schemas.microsoft.com/office/drawing/2014/main" id="{AB153D59-9C4D-9146-9A50-8E419F28C6F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940" t="5483" b="2699"/>
          <a:stretch/>
        </p:blipFill>
        <p:spPr>
          <a:xfrm>
            <a:off x="1481961" y="1169025"/>
            <a:ext cx="6363321" cy="4561739"/>
          </a:xfrm>
          <a:noFill/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65FB75EC-0CC4-3C45-95DD-97EF8C063265}"/>
              </a:ext>
            </a:extLst>
          </p:cNvPr>
          <p:cNvSpPr/>
          <p:nvPr/>
        </p:nvSpPr>
        <p:spPr bwMode="auto">
          <a:xfrm>
            <a:off x="5612524" y="1334816"/>
            <a:ext cx="1828800" cy="325820"/>
          </a:xfrm>
          <a:prstGeom prst="rect">
            <a:avLst/>
          </a:prstGeom>
          <a:solidFill>
            <a:schemeClr val="bg1"/>
          </a:solidFill>
          <a:ln w="3175" cap="flat" cmpd="sng" algn="ctr">
            <a:noFill/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94ED138-4979-CB48-8163-F18470BB9FBA}"/>
              </a:ext>
            </a:extLst>
          </p:cNvPr>
          <p:cNvCxnSpPr/>
          <p:nvPr/>
        </p:nvCxnSpPr>
        <p:spPr bwMode="auto">
          <a:xfrm flipV="1">
            <a:off x="2060029" y="1292773"/>
            <a:ext cx="5559973" cy="4162097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3DA9BFDF-4432-2F4B-8EEA-CC15CE4ED72E}"/>
              </a:ext>
            </a:extLst>
          </p:cNvPr>
          <p:cNvSpPr/>
          <p:nvPr/>
        </p:nvSpPr>
        <p:spPr bwMode="auto">
          <a:xfrm rot="19327770">
            <a:off x="5151242" y="2582392"/>
            <a:ext cx="1270676" cy="483892"/>
          </a:xfrm>
          <a:prstGeom prst="ellipse">
            <a:avLst/>
          </a:prstGeom>
          <a:noFill/>
          <a:ln w="2222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FE158E8-8F22-6F45-A698-04725E8C16E6}"/>
              </a:ext>
            </a:extLst>
          </p:cNvPr>
          <p:cNvSpPr/>
          <p:nvPr/>
        </p:nvSpPr>
        <p:spPr bwMode="auto">
          <a:xfrm rot="19327770">
            <a:off x="3584187" y="3630290"/>
            <a:ext cx="1271222" cy="483892"/>
          </a:xfrm>
          <a:prstGeom prst="ellipse">
            <a:avLst/>
          </a:prstGeom>
          <a:noFill/>
          <a:ln w="2222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CFEA95A7-7AED-AD46-BAEA-EEA900ABDC76}"/>
              </a:ext>
            </a:extLst>
          </p:cNvPr>
          <p:cNvSpPr/>
          <p:nvPr/>
        </p:nvSpPr>
        <p:spPr bwMode="auto">
          <a:xfrm>
            <a:off x="6457662" y="3541986"/>
            <a:ext cx="300489" cy="315310"/>
          </a:xfrm>
          <a:prstGeom prst="ellipse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87A6352-5CEE-DE43-9281-5BA13E0673D1}"/>
              </a:ext>
            </a:extLst>
          </p:cNvPr>
          <p:cNvSpPr/>
          <p:nvPr/>
        </p:nvSpPr>
        <p:spPr bwMode="auto">
          <a:xfrm>
            <a:off x="5506479" y="4177861"/>
            <a:ext cx="300489" cy="315310"/>
          </a:xfrm>
          <a:prstGeom prst="ellipse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5E98BED-ACD8-7E4E-BBB9-FB1E9F5A7DEC}"/>
              </a:ext>
            </a:extLst>
          </p:cNvPr>
          <p:cNvSpPr/>
          <p:nvPr/>
        </p:nvSpPr>
        <p:spPr bwMode="auto">
          <a:xfrm>
            <a:off x="3567326" y="4971386"/>
            <a:ext cx="300489" cy="315310"/>
          </a:xfrm>
          <a:prstGeom prst="ellipse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1D7952B-76D6-BD42-9ED6-99E554688920}"/>
              </a:ext>
            </a:extLst>
          </p:cNvPr>
          <p:cNvSpPr/>
          <p:nvPr/>
        </p:nvSpPr>
        <p:spPr bwMode="auto">
          <a:xfrm>
            <a:off x="2311344" y="4367043"/>
            <a:ext cx="300489" cy="315310"/>
          </a:xfrm>
          <a:prstGeom prst="ellipse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4655044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Date Placeholder 3">
            <a:extLst>
              <a:ext uri="{FF2B5EF4-FFF2-40B4-BE49-F238E27FC236}">
                <a16:creationId xmlns:a16="http://schemas.microsoft.com/office/drawing/2014/main" id="{D0D0EBF6-20C6-C44F-81AE-9EDAF36B2DBC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/>
              <a:t>OddBall: PAKDD 2021 Most Influential Paper</a:t>
            </a:r>
          </a:p>
        </p:txBody>
      </p:sp>
      <p:sp>
        <p:nvSpPr>
          <p:cNvPr id="34818" name="Footer Placeholder 4">
            <a:extLst>
              <a:ext uri="{FF2B5EF4-FFF2-40B4-BE49-F238E27FC236}">
                <a16:creationId xmlns:a16="http://schemas.microsoft.com/office/drawing/2014/main" id="{2AB27B26-8D10-CB4F-9373-CAE5B1F668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/>
              <a:t>L. Akoglu, M. McGlohon, C. Faloutsos</a:t>
            </a:r>
          </a:p>
        </p:txBody>
      </p:sp>
      <p:sp>
        <p:nvSpPr>
          <p:cNvPr id="34819" name="Slide Number Placeholder 5">
            <a:extLst>
              <a:ext uri="{FF2B5EF4-FFF2-40B4-BE49-F238E27FC236}">
                <a16:creationId xmlns:a16="http://schemas.microsoft.com/office/drawing/2014/main" id="{BE7FD5A3-6C77-424D-B5CE-EB16D9D372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8DE2F3CC-136A-C040-A8F4-B4920E4B6590}" type="slidenum">
              <a:rPr lang="en-US" altLang="en-US" sz="1400"/>
              <a:pPr/>
              <a:t>15</a:t>
            </a:fld>
            <a:endParaRPr lang="en-US" altLang="en-US" sz="1400"/>
          </a:p>
        </p:txBody>
      </p:sp>
      <p:sp>
        <p:nvSpPr>
          <p:cNvPr id="34820" name="Rectangle 2">
            <a:extLst>
              <a:ext uri="{FF2B5EF4-FFF2-40B4-BE49-F238E27FC236}">
                <a16:creationId xmlns:a16="http://schemas.microsoft.com/office/drawing/2014/main" id="{8AE8F149-FD65-974D-90CA-0599CF5C75E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1143000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Q1) rules</a:t>
            </a:r>
          </a:p>
        </p:txBody>
      </p:sp>
      <p:pic>
        <p:nvPicPr>
          <p:cNvPr id="34821" name="Picture 8" descr="CIA2001-ll">
            <a:extLst>
              <a:ext uri="{FF2B5EF4-FFF2-40B4-BE49-F238E27FC236}">
                <a16:creationId xmlns:a16="http://schemas.microsoft.com/office/drawing/2014/main" id="{CFEF2252-F14A-FF4B-B54D-37E04389C89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249330" y="934370"/>
            <a:ext cx="6624320" cy="4968240"/>
          </a:xfrm>
          <a:noFill/>
        </p:spPr>
      </p:pic>
      <p:sp>
        <p:nvSpPr>
          <p:cNvPr id="34822" name="Text Box 10">
            <a:extLst>
              <a:ext uri="{FF2B5EF4-FFF2-40B4-BE49-F238E27FC236}">
                <a16:creationId xmlns:a16="http://schemas.microsoft.com/office/drawing/2014/main" id="{CE9B691A-F1B0-254A-A027-FD3EBF5B8A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01355" y="4968768"/>
            <a:ext cx="16541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 dirty="0"/>
              <a:t>47 residents(!)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D5D48EF-BCC6-4A4A-B8C3-5D03881FC162}"/>
              </a:ext>
            </a:extLst>
          </p:cNvPr>
          <p:cNvSpPr/>
          <p:nvPr/>
        </p:nvSpPr>
        <p:spPr bwMode="auto">
          <a:xfrm>
            <a:off x="7241628" y="1334816"/>
            <a:ext cx="199696" cy="325820"/>
          </a:xfrm>
          <a:prstGeom prst="rect">
            <a:avLst/>
          </a:prstGeom>
          <a:solidFill>
            <a:schemeClr val="bg1"/>
          </a:solidFill>
          <a:ln w="3175" cap="flat" cmpd="sng" algn="ctr">
            <a:noFill/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AE18C61-902C-AB4E-85C7-BF1B7D1F4F84}"/>
              </a:ext>
            </a:extLst>
          </p:cNvPr>
          <p:cNvSpPr/>
          <p:nvPr/>
        </p:nvSpPr>
        <p:spPr bwMode="auto">
          <a:xfrm>
            <a:off x="6457662" y="3584026"/>
            <a:ext cx="300489" cy="315310"/>
          </a:xfrm>
          <a:prstGeom prst="ellipse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10DCF86-B378-5448-B2CB-F9D072125CBD}"/>
              </a:ext>
            </a:extLst>
          </p:cNvPr>
          <p:cNvSpPr/>
          <p:nvPr/>
        </p:nvSpPr>
        <p:spPr bwMode="auto">
          <a:xfrm>
            <a:off x="3567326" y="5013426"/>
            <a:ext cx="300489" cy="315310"/>
          </a:xfrm>
          <a:prstGeom prst="ellipse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C94D934-C44E-BB4C-A35B-874C6594F03E}"/>
              </a:ext>
            </a:extLst>
          </p:cNvPr>
          <p:cNvSpPr/>
          <p:nvPr/>
        </p:nvSpPr>
        <p:spPr bwMode="auto">
          <a:xfrm>
            <a:off x="2342874" y="4409083"/>
            <a:ext cx="300489" cy="315310"/>
          </a:xfrm>
          <a:prstGeom prst="ellipse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Box 10">
            <a:extLst>
              <a:ext uri="{FF2B5EF4-FFF2-40B4-BE49-F238E27FC236}">
                <a16:creationId xmlns:a16="http://schemas.microsoft.com/office/drawing/2014/main" id="{AD5B5AE1-596D-8149-A5B3-8193922286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170" y="4244325"/>
            <a:ext cx="1931939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l"/>
            <a:r>
              <a:rPr lang="en-US" altLang="en-US" sz="2000" dirty="0"/>
              <a:t>0.5km</a:t>
            </a:r>
            <a:r>
              <a:rPr lang="en-US" altLang="en-US" sz="2000" baseline="30000" dirty="0"/>
              <a:t>2</a:t>
            </a:r>
          </a:p>
          <a:p>
            <a:pPr algn="l"/>
            <a:r>
              <a:rPr lang="en-US" altLang="en-US" sz="2000" dirty="0"/>
              <a:t>82 football fields</a:t>
            </a:r>
          </a:p>
        </p:txBody>
      </p:sp>
    </p:spTree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Date Placeholder 3">
            <a:extLst>
              <a:ext uri="{FF2B5EF4-FFF2-40B4-BE49-F238E27FC236}">
                <a16:creationId xmlns:a16="http://schemas.microsoft.com/office/drawing/2014/main" id="{D0D0EBF6-20C6-C44F-81AE-9EDAF36B2DBC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/>
              <a:t>OddBall: PAKDD 2021 Most Influential Paper</a:t>
            </a:r>
          </a:p>
        </p:txBody>
      </p:sp>
      <p:sp>
        <p:nvSpPr>
          <p:cNvPr id="34818" name="Footer Placeholder 4">
            <a:extLst>
              <a:ext uri="{FF2B5EF4-FFF2-40B4-BE49-F238E27FC236}">
                <a16:creationId xmlns:a16="http://schemas.microsoft.com/office/drawing/2014/main" id="{2AB27B26-8D10-CB4F-9373-CAE5B1F668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/>
              <a:t>L. Akoglu, M. McGlohon, C. Faloutsos</a:t>
            </a:r>
          </a:p>
        </p:txBody>
      </p:sp>
      <p:sp>
        <p:nvSpPr>
          <p:cNvPr id="34819" name="Slide Number Placeholder 5">
            <a:extLst>
              <a:ext uri="{FF2B5EF4-FFF2-40B4-BE49-F238E27FC236}">
                <a16:creationId xmlns:a16="http://schemas.microsoft.com/office/drawing/2014/main" id="{BE7FD5A3-6C77-424D-B5CE-EB16D9D372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8DE2F3CC-136A-C040-A8F4-B4920E4B6590}" type="slidenum">
              <a:rPr lang="en-US" altLang="en-US" sz="1400"/>
              <a:pPr/>
              <a:t>16</a:t>
            </a:fld>
            <a:endParaRPr lang="en-US" altLang="en-US" sz="1400"/>
          </a:p>
        </p:txBody>
      </p:sp>
      <p:sp>
        <p:nvSpPr>
          <p:cNvPr id="34820" name="Rectangle 2">
            <a:extLst>
              <a:ext uri="{FF2B5EF4-FFF2-40B4-BE49-F238E27FC236}">
                <a16:creationId xmlns:a16="http://schemas.microsoft.com/office/drawing/2014/main" id="{8AE8F149-FD65-974D-90CA-0599CF5C75E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1143000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Q1) rules?</a:t>
            </a:r>
          </a:p>
        </p:txBody>
      </p:sp>
      <p:pic>
        <p:nvPicPr>
          <p:cNvPr id="34821" name="Picture 8" descr="CIA2001-ll">
            <a:extLst>
              <a:ext uri="{FF2B5EF4-FFF2-40B4-BE49-F238E27FC236}">
                <a16:creationId xmlns:a16="http://schemas.microsoft.com/office/drawing/2014/main" id="{CFEF2252-F14A-FF4B-B54D-37E04389C89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249330" y="934370"/>
            <a:ext cx="6624320" cy="4968240"/>
          </a:xfrm>
          <a:noFill/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4DB424A8-1F53-BB42-9FFB-8F5C65BD6100}"/>
              </a:ext>
            </a:extLst>
          </p:cNvPr>
          <p:cNvSpPr/>
          <p:nvPr/>
        </p:nvSpPr>
        <p:spPr bwMode="auto">
          <a:xfrm rot="19327770">
            <a:off x="5151242" y="2582392"/>
            <a:ext cx="1270676" cy="483892"/>
          </a:xfrm>
          <a:prstGeom prst="ellipse">
            <a:avLst/>
          </a:prstGeom>
          <a:noFill/>
          <a:ln w="2222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26D369E-67D9-C244-BBF6-D19EC8608BDD}"/>
              </a:ext>
            </a:extLst>
          </p:cNvPr>
          <p:cNvSpPr/>
          <p:nvPr/>
        </p:nvSpPr>
        <p:spPr bwMode="auto">
          <a:xfrm rot="19327770">
            <a:off x="3569353" y="3678623"/>
            <a:ext cx="1270676" cy="483892"/>
          </a:xfrm>
          <a:prstGeom prst="ellipse">
            <a:avLst/>
          </a:prstGeom>
          <a:noFill/>
          <a:ln w="22225" cap="flat" cmpd="sng" algn="ctr">
            <a:solidFill>
              <a:srgbClr val="FF85FF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377B336-6DFF-AA40-A4E1-C1F70480EF55}"/>
              </a:ext>
            </a:extLst>
          </p:cNvPr>
          <p:cNvCxnSpPr/>
          <p:nvPr/>
        </p:nvCxnSpPr>
        <p:spPr bwMode="auto">
          <a:xfrm flipV="1">
            <a:off x="3124200" y="2343801"/>
            <a:ext cx="2012318" cy="1460938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7030A0"/>
            </a:solidFill>
            <a:prstDash val="solid"/>
            <a:round/>
            <a:headEnd type="none" w="sm" len="sm"/>
            <a:tailEnd type="none" w="med" len="med"/>
          </a:ln>
          <a:effectLst/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31FA2EE-E070-6247-BC47-F817FE85F316}"/>
              </a:ext>
            </a:extLst>
          </p:cNvPr>
          <p:cNvCxnSpPr/>
          <p:nvPr/>
        </p:nvCxnSpPr>
        <p:spPr bwMode="auto">
          <a:xfrm flipV="1">
            <a:off x="5128442" y="3184631"/>
            <a:ext cx="2012318" cy="1460938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008F00"/>
            </a:solidFill>
            <a:prstDash val="solid"/>
            <a:round/>
            <a:headEnd type="none" w="sm" len="sm"/>
            <a:tailEnd type="none" w="med" len="med"/>
          </a:ln>
          <a:effectLst/>
        </p:spPr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3C9C441E-69BD-674B-B23E-A75614D296C8}"/>
              </a:ext>
            </a:extLst>
          </p:cNvPr>
          <p:cNvSpPr/>
          <p:nvPr/>
        </p:nvSpPr>
        <p:spPr bwMode="auto">
          <a:xfrm>
            <a:off x="7241628" y="1334816"/>
            <a:ext cx="199696" cy="325820"/>
          </a:xfrm>
          <a:prstGeom prst="rect">
            <a:avLst/>
          </a:prstGeom>
          <a:solidFill>
            <a:schemeClr val="bg1"/>
          </a:solidFill>
          <a:ln w="3175" cap="flat" cmpd="sng" algn="ctr">
            <a:noFill/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A4990A8-10AF-A24E-8D91-498785086470}"/>
              </a:ext>
            </a:extLst>
          </p:cNvPr>
          <p:cNvCxnSpPr/>
          <p:nvPr/>
        </p:nvCxnSpPr>
        <p:spPr bwMode="auto">
          <a:xfrm flipV="1">
            <a:off x="2112579" y="1324303"/>
            <a:ext cx="5559973" cy="4162097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391217054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B0215-4E57-AC49-BBF2-049D9965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685800"/>
          </a:xfrm>
        </p:spPr>
        <p:txBody>
          <a:bodyPr wrap="square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Q1) definition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399C24-119E-B646-BC9C-1C7988DF4724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504497" y="1447800"/>
            <a:ext cx="4143703" cy="4648200"/>
          </a:xfrm>
        </p:spPr>
        <p:txBody>
          <a:bodyPr wrap="square" anchor="t">
            <a:normAutofit/>
          </a:bodyPr>
          <a:lstStyle/>
          <a:p>
            <a:pPr marL="0" indent="0">
              <a:buNone/>
            </a:pPr>
            <a:r>
              <a:rPr lang="en-US" dirty="0"/>
              <a:t>‘deviation from the common rule’*</a:t>
            </a:r>
          </a:p>
          <a:p>
            <a:pPr marL="0" indent="0">
              <a:buNone/>
            </a:pPr>
            <a:r>
              <a:rPr lang="en-US" dirty="0">
                <a:hlinkClick r:id="rId2"/>
              </a:rPr>
              <a:t>https://www.merriam-webster.com/dictionary/anomaly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chemeClr val="tx2"/>
                </a:solidFill>
              </a:rPr>
              <a:t>* Wrt our rule-types(s)/ biases/ axis-scales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C017FA-0DFA-E44D-B6C1-0739D166125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 wrap="square" anchor="t">
            <a:normAutofit fontScale="92500" lnSpcReduction="10000"/>
          </a:bodyPr>
          <a:lstStyle/>
          <a:p>
            <a:pPr>
              <a:spcAft>
                <a:spcPts val="600"/>
              </a:spcAft>
              <a:defRPr/>
            </a:pPr>
            <a:r>
              <a:rPr lang="en-US"/>
              <a:t>OddBall: PAKDD 2021 Most Influential Paper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D9F948-0593-B94B-B4F1-6D24DA7653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fi-FI" sz="1300"/>
              <a:t>L. Akoglu, M. McGlohon, C. Faloutsos</a:t>
            </a:r>
            <a:endParaRPr lang="en-US" sz="130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2C9912-8DA4-1141-9386-E74EBE44F7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  <a:defRPr/>
            </a:pPr>
            <a:fld id="{F9B43987-7F84-BB4A-8611-CDF75B6A737D}" type="slidenum">
              <a:rPr lang="en-US" smtClean="0"/>
              <a:pPr>
                <a:spcAft>
                  <a:spcPts val="600"/>
                </a:spcAft>
                <a:defRPr/>
              </a:pPr>
              <a:t>17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CEEC2EF-FCED-0F4F-A585-DAADE9CA58E7}"/>
              </a:ext>
            </a:extLst>
          </p:cNvPr>
          <p:cNvGrpSpPr/>
          <p:nvPr/>
        </p:nvGrpSpPr>
        <p:grpSpPr>
          <a:xfrm>
            <a:off x="5054600" y="1447800"/>
            <a:ext cx="2997200" cy="2247900"/>
            <a:chOff x="5054600" y="1447800"/>
            <a:chExt cx="2997200" cy="2247900"/>
          </a:xfrm>
        </p:grpSpPr>
        <p:pic>
          <p:nvPicPr>
            <p:cNvPr id="11" name="Picture 10" descr="Chart, scatter chart&#10;&#10;Description automatically generated">
              <a:extLst>
                <a:ext uri="{FF2B5EF4-FFF2-40B4-BE49-F238E27FC236}">
                  <a16:creationId xmlns:a16="http://schemas.microsoft.com/office/drawing/2014/main" id="{194D41E1-9F57-0E4C-BCB2-AAC6DEB05A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54600" y="1447800"/>
              <a:ext cx="2997200" cy="2247900"/>
            </a:xfrm>
            <a:prstGeom prst="rect">
              <a:avLst/>
            </a:prstGeom>
            <a:noFill/>
          </p:spPr>
        </p:pic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B0108D5-A23E-1E46-9DDE-F6ADFE319822}"/>
                </a:ext>
              </a:extLst>
            </p:cNvPr>
            <p:cNvSpPr/>
            <p:nvPr/>
          </p:nvSpPr>
          <p:spPr bwMode="auto">
            <a:xfrm>
              <a:off x="7039303" y="3134711"/>
              <a:ext cx="296917" cy="283779"/>
            </a:xfrm>
            <a:prstGeom prst="ellipse">
              <a:avLst/>
            </a:prstGeom>
            <a:noFill/>
            <a:ln w="19050" cap="flat" cmpd="sng" algn="ctr">
              <a:solidFill>
                <a:srgbClr val="941100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784D25FC-E540-5B41-AA8A-8CAA83AAD7FE}"/>
              </a:ext>
            </a:extLst>
          </p:cNvPr>
          <p:cNvSpPr>
            <a:spLocks noGrp="1"/>
          </p:cNvSpPr>
          <p:nvPr>
            <p:ph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2E4F7F35-C3BE-D449-A588-7EF23724AF1A}"/>
              </a:ext>
            </a:extLst>
          </p:cNvPr>
          <p:cNvSpPr txBox="1">
            <a:spLocks/>
          </p:cNvSpPr>
          <p:nvPr/>
        </p:nvSpPr>
        <p:spPr bwMode="auto">
          <a:xfrm>
            <a:off x="4648200" y="3848100"/>
            <a:ext cx="4064876" cy="2247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ＭＳ Ｐゴシック" pitchFamily="-112" charset="-128"/>
                <a:cs typeface="ＭＳ Ｐゴシック" pitchFamily="-112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9pPr>
          </a:lstStyle>
          <a:p>
            <a:pPr marL="0" indent="0">
              <a:buFontTx/>
              <a:buNone/>
            </a:pPr>
            <a:r>
              <a:rPr kumimoji="0" lang="en-US" kern="0" dirty="0"/>
              <a:t>But: </a:t>
            </a:r>
            <a:r>
              <a:rPr kumimoji="0" lang="en-US" u="sng" kern="0" dirty="0"/>
              <a:t>How</a:t>
            </a:r>
            <a:r>
              <a:rPr kumimoji="0" lang="en-US" kern="0" dirty="0"/>
              <a:t> to spot rules?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52C0C1F-03D1-3240-841A-213234B57517}"/>
              </a:ext>
            </a:extLst>
          </p:cNvPr>
          <p:cNvCxnSpPr>
            <a:cxnSpLocks/>
          </p:cNvCxnSpPr>
          <p:nvPr/>
        </p:nvCxnSpPr>
        <p:spPr bwMode="auto">
          <a:xfrm flipH="1">
            <a:off x="2732688" y="2366799"/>
            <a:ext cx="331076" cy="355381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2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BE95D9F-7F1C-4B4F-A970-DCE209E1AB9C}"/>
              </a:ext>
            </a:extLst>
          </p:cNvPr>
          <p:cNvCxnSpPr>
            <a:cxnSpLocks/>
          </p:cNvCxnSpPr>
          <p:nvPr/>
        </p:nvCxnSpPr>
        <p:spPr bwMode="auto">
          <a:xfrm flipH="1">
            <a:off x="909146" y="4035973"/>
            <a:ext cx="667406" cy="716674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2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80AAABE-81BA-B845-8549-9E5D00BD8316}"/>
              </a:ext>
            </a:extLst>
          </p:cNvPr>
          <p:cNvCxnSpPr/>
          <p:nvPr/>
        </p:nvCxnSpPr>
        <p:spPr bwMode="auto">
          <a:xfrm flipH="1">
            <a:off x="909146" y="2394059"/>
            <a:ext cx="2138854" cy="2369098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tx2"/>
            </a:solidFill>
            <a:prstDash val="sysDot"/>
            <a:round/>
            <a:headEnd type="none" w="sm" len="sm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3268414382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B0215-4E57-AC49-BBF2-049D9965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685800"/>
          </a:xfrm>
        </p:spPr>
        <p:txBody>
          <a:bodyPr wrap="square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Q1) definition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399C24-119E-B646-BC9C-1C7988DF4724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685800" y="1447800"/>
            <a:ext cx="3810000" cy="4648200"/>
          </a:xfrm>
        </p:spPr>
        <p:txBody>
          <a:bodyPr wrap="square" anchor="t">
            <a:normAutofit/>
          </a:bodyPr>
          <a:lstStyle/>
          <a:p>
            <a:pPr marL="0" indent="0">
              <a:buNone/>
            </a:pP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C017FA-0DFA-E44D-B6C1-0739D166125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 wrap="square" anchor="t">
            <a:normAutofit fontScale="92500" lnSpcReduction="10000"/>
          </a:bodyPr>
          <a:lstStyle/>
          <a:p>
            <a:pPr>
              <a:spcAft>
                <a:spcPts val="600"/>
              </a:spcAft>
              <a:defRPr/>
            </a:pPr>
            <a:r>
              <a:rPr lang="en-US"/>
              <a:t>OddBall: PAKDD 2021 Most Influential Paper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D9F948-0593-B94B-B4F1-6D24DA7653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fi-FI" sz="1300"/>
              <a:t>L. Akoglu, M. McGlohon, C. Faloutsos</a:t>
            </a:r>
            <a:endParaRPr lang="en-US" sz="130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2C9912-8DA4-1141-9386-E74EBE44F7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  <a:defRPr/>
            </a:pPr>
            <a:fld id="{F9B43987-7F84-BB4A-8611-CDF75B6A737D}" type="slidenum">
              <a:rPr lang="en-US" smtClean="0"/>
              <a:pPr>
                <a:spcAft>
                  <a:spcPts val="600"/>
                </a:spcAft>
                <a:defRPr/>
              </a:pPr>
              <a:t>18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CEEC2EF-FCED-0F4F-A585-DAADE9CA58E7}"/>
              </a:ext>
            </a:extLst>
          </p:cNvPr>
          <p:cNvGrpSpPr/>
          <p:nvPr/>
        </p:nvGrpSpPr>
        <p:grpSpPr>
          <a:xfrm>
            <a:off x="5054600" y="1447800"/>
            <a:ext cx="2997200" cy="2247900"/>
            <a:chOff x="5054600" y="1447800"/>
            <a:chExt cx="2997200" cy="2247900"/>
          </a:xfrm>
        </p:grpSpPr>
        <p:pic>
          <p:nvPicPr>
            <p:cNvPr id="11" name="Picture 10" descr="Chart, scatter chart&#10;&#10;Description automatically generated">
              <a:extLst>
                <a:ext uri="{FF2B5EF4-FFF2-40B4-BE49-F238E27FC236}">
                  <a16:creationId xmlns:a16="http://schemas.microsoft.com/office/drawing/2014/main" id="{194D41E1-9F57-0E4C-BCB2-AAC6DEB05A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54600" y="1447800"/>
              <a:ext cx="2997200" cy="2247900"/>
            </a:xfrm>
            <a:prstGeom prst="rect">
              <a:avLst/>
            </a:prstGeom>
            <a:noFill/>
          </p:spPr>
        </p:pic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B0108D5-A23E-1E46-9DDE-F6ADFE319822}"/>
                </a:ext>
              </a:extLst>
            </p:cNvPr>
            <p:cNvSpPr/>
            <p:nvPr/>
          </p:nvSpPr>
          <p:spPr bwMode="auto">
            <a:xfrm>
              <a:off x="7039303" y="3134711"/>
              <a:ext cx="296917" cy="283779"/>
            </a:xfrm>
            <a:prstGeom prst="ellipse">
              <a:avLst/>
            </a:prstGeom>
            <a:noFill/>
            <a:ln w="19050" cap="flat" cmpd="sng" algn="ctr">
              <a:solidFill>
                <a:srgbClr val="941100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59A6544-B0CF-4A4B-A61F-2CFA2C924BF8}"/>
              </a:ext>
            </a:extLst>
          </p:cNvPr>
          <p:cNvSpPr>
            <a:spLocks noGrp="1"/>
          </p:cNvSpPr>
          <p:nvPr>
            <p:ph sz="quarter" idx="3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13" name="Group 21">
            <a:extLst>
              <a:ext uri="{FF2B5EF4-FFF2-40B4-BE49-F238E27FC236}">
                <a16:creationId xmlns:a16="http://schemas.microsoft.com/office/drawing/2014/main" id="{F9B32283-6141-DF4C-B962-A7CEE371CE59}"/>
              </a:ext>
            </a:extLst>
          </p:cNvPr>
          <p:cNvGrpSpPr/>
          <p:nvPr/>
        </p:nvGrpSpPr>
        <p:grpSpPr>
          <a:xfrm>
            <a:off x="309310" y="2428928"/>
            <a:ext cx="4929556" cy="705783"/>
            <a:chOff x="3012363" y="2036048"/>
            <a:chExt cx="4929556" cy="705783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AF0D8AE-23A4-374F-8768-53DF2DB665DD}"/>
                </a:ext>
              </a:extLst>
            </p:cNvPr>
            <p:cNvSpPr txBox="1"/>
            <p:nvPr/>
          </p:nvSpPr>
          <p:spPr>
            <a:xfrm>
              <a:off x="3012363" y="2095500"/>
              <a:ext cx="492955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>
                  <a:solidFill>
                    <a:schemeClr val="tx2"/>
                  </a:solidFill>
                  <a:latin typeface="+mn-lt"/>
                </a:rPr>
                <a:t>Patterns            anomalies</a:t>
              </a:r>
            </a:p>
          </p:txBody>
        </p:sp>
        <p:pic>
          <p:nvPicPr>
            <p:cNvPr id="15" name="Picture 14" descr="shutterstock_104520869.jpg">
              <a:extLst>
                <a:ext uri="{FF2B5EF4-FFF2-40B4-BE49-F238E27FC236}">
                  <a16:creationId xmlns:a16="http://schemas.microsoft.com/office/drawing/2014/main" id="{3F0D8C53-34CC-AE4F-ADF1-B3FCA995E5E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927600" y="2036048"/>
              <a:ext cx="850900" cy="5690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51026298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2253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CA9CF61F-D18B-5946-9F36-FA97BCA712E8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2253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ea typeface="ＭＳ Ｐゴシック" charset="-128"/>
                <a:cs typeface="ＭＳ Ｐゴシック" charset="-128"/>
              </a:rPr>
              <a:t>Roadmap</a:t>
            </a:r>
          </a:p>
        </p:txBody>
      </p:sp>
      <p:sp>
        <p:nvSpPr>
          <p:cNvPr id="2253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a typeface="ＭＳ Ｐゴシック" charset="-128"/>
                <a:cs typeface="ＭＳ Ｐゴシック" charset="-128"/>
              </a:rPr>
              <a:t>Introduction – Motivation</a:t>
            </a:r>
          </a:p>
          <a:p>
            <a:r>
              <a:rPr lang="en-US" dirty="0">
                <a:ea typeface="ＭＳ Ｐゴシック" charset="-128"/>
                <a:cs typeface="ＭＳ Ｐゴシック" charset="-128"/>
              </a:rPr>
              <a:t>OddBall</a:t>
            </a:r>
          </a:p>
          <a:p>
            <a:r>
              <a:rPr lang="en-US" dirty="0">
                <a:ea typeface="ＭＳ Ｐゴシック" charset="-128"/>
                <a:cs typeface="ＭＳ Ｐゴシック" charset="-128"/>
              </a:rPr>
              <a:t>Last 10 years</a:t>
            </a:r>
          </a:p>
          <a:p>
            <a:r>
              <a:rPr lang="en-US" dirty="0">
                <a:ea typeface="ＭＳ Ｐゴシック" charset="-128"/>
                <a:cs typeface="ＭＳ Ｐゴシック" charset="-128"/>
              </a:rPr>
              <a:t>Future</a:t>
            </a:r>
          </a:p>
          <a:p>
            <a:pPr lvl="1"/>
            <a:r>
              <a:rPr lang="en-US" dirty="0">
                <a:ea typeface="ＭＳ Ｐゴシック" charset="-128"/>
                <a:cs typeface="ＭＳ Ｐゴシック" charset="-128"/>
              </a:rPr>
              <a:t>Q1) definition?</a:t>
            </a:r>
          </a:p>
          <a:p>
            <a:pPr lvl="1"/>
            <a:r>
              <a:rPr lang="en-US" dirty="0">
                <a:ea typeface="ＭＳ Ｐゴシック" charset="-128"/>
                <a:cs typeface="ＭＳ Ｐゴシック" charset="-128"/>
              </a:rPr>
              <a:t>Q2) automation?</a:t>
            </a:r>
          </a:p>
          <a:p>
            <a:pPr lvl="1"/>
            <a:r>
              <a:rPr lang="en-US" dirty="0">
                <a:ea typeface="ＭＳ Ｐゴシック" charset="-128"/>
                <a:cs typeface="ＭＳ Ｐゴシック" charset="-128"/>
              </a:rPr>
              <a:t>Q3) next steps?</a:t>
            </a:r>
          </a:p>
        </p:txBody>
      </p:sp>
      <p:sp>
        <p:nvSpPr>
          <p:cNvPr id="22534" name="AutoShape 4"/>
          <p:cNvSpPr>
            <a:spLocks noChangeArrowheads="1"/>
          </p:cNvSpPr>
          <p:nvPr/>
        </p:nvSpPr>
        <p:spPr bwMode="auto">
          <a:xfrm>
            <a:off x="307975" y="4480037"/>
            <a:ext cx="377825" cy="290513"/>
          </a:xfrm>
          <a:prstGeom prst="rightArrow">
            <a:avLst>
              <a:gd name="adj1" fmla="val 50000"/>
              <a:gd name="adj2" fmla="val 32514"/>
            </a:avLst>
          </a:prstGeom>
          <a:solidFill>
            <a:schemeClr val="tx2"/>
          </a:solidFill>
          <a:ln w="28575">
            <a:solidFill>
              <a:schemeClr val="tx2"/>
            </a:solidFill>
            <a:miter lim="800000"/>
            <a:headEnd type="none" w="sm" len="sm"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535" name="Date Placeholder 7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r>
              <a:rPr lang="en-US"/>
              <a:t>OddBall: PAKDD 2021 Most Influential Paper</a:t>
            </a:r>
          </a:p>
        </p:txBody>
      </p:sp>
      <p:pic>
        <p:nvPicPr>
          <p:cNvPr id="8" name="Picture 7" descr="energygen-roads.jp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67450" y="1371600"/>
            <a:ext cx="2457450" cy="1212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222073294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2253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CA9CF61F-D18B-5946-9F36-FA97BCA712E8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2253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ea typeface="ＭＳ Ｐゴシック" charset="-128"/>
                <a:cs typeface="ＭＳ Ｐゴシック" charset="-128"/>
              </a:rPr>
              <a:t>Roadmap</a:t>
            </a:r>
          </a:p>
        </p:txBody>
      </p:sp>
      <p:sp>
        <p:nvSpPr>
          <p:cNvPr id="2253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a typeface="ＭＳ Ｐゴシック" charset="-128"/>
                <a:cs typeface="ＭＳ Ｐゴシック" charset="-128"/>
              </a:rPr>
              <a:t>Introduction – Motivation</a:t>
            </a:r>
          </a:p>
          <a:p>
            <a:r>
              <a:rPr lang="en-US" dirty="0">
                <a:ea typeface="ＭＳ Ｐゴシック" charset="-128"/>
                <a:cs typeface="ＭＳ Ｐゴシック" charset="-128"/>
              </a:rPr>
              <a:t>OddBall</a:t>
            </a:r>
          </a:p>
          <a:p>
            <a:r>
              <a:rPr lang="en-US" dirty="0">
                <a:ea typeface="ＭＳ Ｐゴシック" charset="-128"/>
                <a:cs typeface="ＭＳ Ｐゴシック" charset="-128"/>
              </a:rPr>
              <a:t>Last 10 years</a:t>
            </a:r>
          </a:p>
          <a:p>
            <a:r>
              <a:rPr lang="en-US" dirty="0">
                <a:ea typeface="ＭＳ Ｐゴシック" charset="-128"/>
                <a:cs typeface="ＭＳ Ｐゴシック" charset="-128"/>
              </a:rPr>
              <a:t>Future</a:t>
            </a:r>
          </a:p>
          <a:p>
            <a:pPr lvl="1"/>
            <a:r>
              <a:rPr lang="en-US" dirty="0">
                <a:ea typeface="ＭＳ Ｐゴシック" charset="-128"/>
                <a:cs typeface="ＭＳ Ｐゴシック" charset="-128"/>
              </a:rPr>
              <a:t>Q1) definition?</a:t>
            </a:r>
          </a:p>
          <a:p>
            <a:pPr lvl="1"/>
            <a:r>
              <a:rPr lang="en-US" dirty="0">
                <a:ea typeface="ＭＳ Ｐゴシック" charset="-128"/>
                <a:cs typeface="ＭＳ Ｐゴシック" charset="-128"/>
              </a:rPr>
              <a:t>Q2) automation?</a:t>
            </a:r>
          </a:p>
          <a:p>
            <a:pPr lvl="1"/>
            <a:r>
              <a:rPr lang="en-US" dirty="0">
                <a:ea typeface="ＭＳ Ｐゴシック" charset="-128"/>
                <a:cs typeface="ＭＳ Ｐゴシック" charset="-128"/>
              </a:rPr>
              <a:t>Q3) next steps?</a:t>
            </a:r>
          </a:p>
        </p:txBody>
      </p:sp>
      <p:sp>
        <p:nvSpPr>
          <p:cNvPr id="22534" name="AutoShape 4"/>
          <p:cNvSpPr>
            <a:spLocks noChangeArrowheads="1"/>
          </p:cNvSpPr>
          <p:nvPr/>
        </p:nvSpPr>
        <p:spPr bwMode="auto">
          <a:xfrm>
            <a:off x="230187" y="3355430"/>
            <a:ext cx="377825" cy="290513"/>
          </a:xfrm>
          <a:prstGeom prst="rightArrow">
            <a:avLst>
              <a:gd name="adj1" fmla="val 50000"/>
              <a:gd name="adj2" fmla="val 32514"/>
            </a:avLst>
          </a:prstGeom>
          <a:solidFill>
            <a:schemeClr val="tx2"/>
          </a:solidFill>
          <a:ln w="28575">
            <a:solidFill>
              <a:schemeClr val="tx2"/>
            </a:solidFill>
            <a:miter lim="800000"/>
            <a:headEnd type="none" w="sm" len="sm"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535" name="Date Placeholder 7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r>
              <a:rPr lang="en-US"/>
              <a:t>OddBall: PAKDD 2021 Most Influential Paper</a:t>
            </a:r>
          </a:p>
        </p:txBody>
      </p:sp>
      <p:pic>
        <p:nvPicPr>
          <p:cNvPr id="8" name="Picture 7" descr="energygen-roads.jp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67450" y="1371600"/>
            <a:ext cx="2457450" cy="1212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377690832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729D5A-C24D-0241-9EC8-108380239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– parting thoughts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EFB7D1-9146-A549-AFD1-53F570958F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Q1) Definition of anomaly?</a:t>
            </a:r>
          </a:p>
          <a:p>
            <a:pPr lvl="1"/>
            <a:r>
              <a:rPr lang="en-US" dirty="0"/>
              <a:t>A) “… strange/remote/unlikely, </a:t>
            </a:r>
            <a:r>
              <a:rPr lang="en-US" b="1" dirty="0"/>
              <a:t>wrt our biases/priors</a:t>
            </a:r>
            <a:r>
              <a:rPr lang="en-US" dirty="0"/>
              <a:t>”</a:t>
            </a:r>
          </a:p>
          <a:p>
            <a:r>
              <a:rPr lang="en-US" dirty="0"/>
              <a:t>Q2) can we automate it?</a:t>
            </a:r>
          </a:p>
          <a:p>
            <a:pPr lvl="1"/>
            <a:r>
              <a:rPr lang="en-US" dirty="0"/>
              <a:t>A) no, but: look for better models/biases/priors</a:t>
            </a:r>
          </a:p>
          <a:p>
            <a:r>
              <a:rPr lang="en-US" dirty="0"/>
              <a:t>Q3) next steps?</a:t>
            </a:r>
          </a:p>
          <a:p>
            <a:pPr lvl="1"/>
            <a:r>
              <a:rPr lang="en-US" dirty="0"/>
              <a:t>A) cross-disciplinarity -&gt; </a:t>
            </a:r>
            <a:r>
              <a:rPr lang="en-US" dirty="0" err="1"/>
              <a:t>new+better</a:t>
            </a:r>
            <a:r>
              <a:rPr lang="en-US" dirty="0"/>
              <a:t> models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DC2081-D347-504E-9134-C57D5AF1AA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OddBall: PAKDD 2021 Most Influential Paper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FB4C7F-0868-014A-9CA6-ED869B9232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47F471-BAD4-8A40-B5A2-0BC63D11E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sp>
        <p:nvSpPr>
          <p:cNvPr id="9" name="AutoShape 4">
            <a:extLst>
              <a:ext uri="{FF2B5EF4-FFF2-40B4-BE49-F238E27FC236}">
                <a16:creationId xmlns:a16="http://schemas.microsoft.com/office/drawing/2014/main" id="{72D7C4C8-2B38-154D-8431-84DE028AE6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9969" y="3138487"/>
            <a:ext cx="377825" cy="290513"/>
          </a:xfrm>
          <a:prstGeom prst="rightArrow">
            <a:avLst>
              <a:gd name="adj1" fmla="val 50000"/>
              <a:gd name="adj2" fmla="val 32514"/>
            </a:avLst>
          </a:prstGeom>
          <a:solidFill>
            <a:schemeClr val="tx2"/>
          </a:solidFill>
          <a:ln w="28575">
            <a:solidFill>
              <a:schemeClr val="tx2"/>
            </a:solidFill>
            <a:miter lim="800000"/>
            <a:headEnd type="none" w="sm" len="sm"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880362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B7C5C5-1DB8-F74C-B24F-5BD97BE15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Q2) automation?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D77B73-DE0B-CE4C-B495-E89EFCE544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OddBall: PAKDD 2021 Most Influential Paper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BBAF31-59DE-B24B-A8EB-85E50ECF0F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F1C959-FDC1-964E-A40E-B9241F8C8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D6BECBA-4297-AF44-95BD-BFCD8B561D22}"/>
              </a:ext>
            </a:extLst>
          </p:cNvPr>
          <p:cNvSpPr/>
          <p:nvPr/>
        </p:nvSpPr>
        <p:spPr bwMode="auto">
          <a:xfrm>
            <a:off x="1008992" y="2338546"/>
            <a:ext cx="2017986" cy="924911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r>
              <a:rPr lang="en-US" sz="2400" dirty="0">
                <a:latin typeface="+mn-lt"/>
              </a:rPr>
              <a:t>anomalies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8800A64-60FE-AE41-A258-9917C0A20746}"/>
              </a:ext>
            </a:extLst>
          </p:cNvPr>
          <p:cNvSpPr/>
          <p:nvPr/>
        </p:nvSpPr>
        <p:spPr bwMode="auto">
          <a:xfrm>
            <a:off x="3678621" y="1689537"/>
            <a:ext cx="2017986" cy="924911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r>
              <a:rPr lang="en-US" sz="2400" dirty="0">
                <a:latin typeface="+mn-lt"/>
              </a:rPr>
              <a:t>patterns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581C566-0A8A-4A4C-8419-0D60C3196EE3}"/>
              </a:ext>
            </a:extLst>
          </p:cNvPr>
          <p:cNvSpPr/>
          <p:nvPr/>
        </p:nvSpPr>
        <p:spPr bwMode="auto">
          <a:xfrm>
            <a:off x="6019800" y="2798377"/>
            <a:ext cx="2017986" cy="924911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r>
              <a:rPr lang="en-US" sz="1800" dirty="0">
                <a:latin typeface="+mn-lt"/>
              </a:rPr>
              <a:t>compression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A3ADEC5-888D-494C-9D6F-F0C57427A0F9}"/>
              </a:ext>
            </a:extLst>
          </p:cNvPr>
          <p:cNvCxnSpPr>
            <a:stCxn id="9" idx="7"/>
            <a:endCxn id="10" idx="2"/>
          </p:cNvCxnSpPr>
          <p:nvPr/>
        </p:nvCxnSpPr>
        <p:spPr bwMode="auto">
          <a:xfrm flipV="1">
            <a:off x="2731451" y="2151993"/>
            <a:ext cx="947170" cy="322003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20A7A4E-1B25-3649-BE36-E97278849F51}"/>
              </a:ext>
            </a:extLst>
          </p:cNvPr>
          <p:cNvCxnSpPr>
            <a:stCxn id="10" idx="5"/>
            <a:endCxn id="13" idx="1"/>
          </p:cNvCxnSpPr>
          <p:nvPr/>
        </p:nvCxnSpPr>
        <p:spPr bwMode="auto">
          <a:xfrm>
            <a:off x="5401080" y="2478998"/>
            <a:ext cx="914247" cy="454829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B8B6D00-5EDF-7C46-828B-2F826AC86527}"/>
              </a:ext>
            </a:extLst>
          </p:cNvPr>
          <p:cNvSpPr txBox="1"/>
          <p:nvPr/>
        </p:nvSpPr>
        <p:spPr>
          <a:xfrm>
            <a:off x="2606029" y="1726378"/>
            <a:ext cx="84189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n-lt"/>
              </a:rPr>
              <a:t>Q2.1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B7896E0-BB3F-2F4D-B0BF-4D6306696C5D}"/>
              </a:ext>
            </a:extLst>
          </p:cNvPr>
          <p:cNvSpPr txBox="1"/>
          <p:nvPr/>
        </p:nvSpPr>
        <p:spPr>
          <a:xfrm>
            <a:off x="5785418" y="2151992"/>
            <a:ext cx="84189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n-lt"/>
              </a:rPr>
              <a:t>Q2.2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A547419-DF5B-E347-990B-338E64B5AF3B}"/>
              </a:ext>
            </a:extLst>
          </p:cNvPr>
          <p:cNvGrpSpPr>
            <a:grpSpLocks noChangeAspect="1"/>
          </p:cNvGrpSpPr>
          <p:nvPr/>
        </p:nvGrpSpPr>
        <p:grpSpPr>
          <a:xfrm>
            <a:off x="230332" y="2106216"/>
            <a:ext cx="778660" cy="583994"/>
            <a:chOff x="5054600" y="1447800"/>
            <a:chExt cx="2997200" cy="2247900"/>
          </a:xfrm>
        </p:grpSpPr>
        <p:pic>
          <p:nvPicPr>
            <p:cNvPr id="27" name="Picture 26" descr="Chart, scatter chart&#10;&#10;Description automatically generated">
              <a:extLst>
                <a:ext uri="{FF2B5EF4-FFF2-40B4-BE49-F238E27FC236}">
                  <a16:creationId xmlns:a16="http://schemas.microsoft.com/office/drawing/2014/main" id="{1FF01756-5F27-FC46-AC74-86B09426C9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54600" y="1447800"/>
              <a:ext cx="2997200" cy="2247900"/>
            </a:xfrm>
            <a:prstGeom prst="rect">
              <a:avLst/>
            </a:prstGeom>
            <a:noFill/>
          </p:spPr>
        </p:pic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0F1FF69-4927-7C4D-B6C7-405FA23EEC59}"/>
                </a:ext>
              </a:extLst>
            </p:cNvPr>
            <p:cNvSpPr/>
            <p:nvPr/>
          </p:nvSpPr>
          <p:spPr bwMode="auto">
            <a:xfrm>
              <a:off x="7039303" y="3134711"/>
              <a:ext cx="296917" cy="283779"/>
            </a:xfrm>
            <a:prstGeom prst="ellipse">
              <a:avLst/>
            </a:prstGeom>
            <a:noFill/>
            <a:ln w="19050" cap="flat" cmpd="sng" algn="ctr">
              <a:solidFill>
                <a:srgbClr val="941100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289AFCDA-E98D-CD4C-B8B6-2FCC9E71C893}"/>
              </a:ext>
            </a:extLst>
          </p:cNvPr>
          <p:cNvGrpSpPr/>
          <p:nvPr/>
        </p:nvGrpSpPr>
        <p:grpSpPr>
          <a:xfrm>
            <a:off x="5468873" y="1248619"/>
            <a:ext cx="778660" cy="583994"/>
            <a:chOff x="5468873" y="1248619"/>
            <a:chExt cx="778660" cy="583994"/>
          </a:xfrm>
        </p:grpSpPr>
        <p:pic>
          <p:nvPicPr>
            <p:cNvPr id="30" name="Picture 29" descr="Chart, scatter chart&#10;&#10;Description automatically generated">
              <a:extLst>
                <a:ext uri="{FF2B5EF4-FFF2-40B4-BE49-F238E27FC236}">
                  <a16:creationId xmlns:a16="http://schemas.microsoft.com/office/drawing/2014/main" id="{FFFB3EDE-4ACC-6546-9F6D-FBE28E6A1B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68873" y="1248619"/>
              <a:ext cx="778660" cy="583994"/>
            </a:xfrm>
            <a:prstGeom prst="rect">
              <a:avLst/>
            </a:prstGeom>
            <a:noFill/>
          </p:spPr>
        </p:pic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557C753D-9054-2647-975D-7035193A363C}"/>
                </a:ext>
              </a:extLst>
            </p:cNvPr>
            <p:cNvSpPr/>
            <p:nvPr/>
          </p:nvSpPr>
          <p:spPr bwMode="auto">
            <a:xfrm>
              <a:off x="5829322" y="1507609"/>
              <a:ext cx="74115" cy="67987"/>
            </a:xfrm>
            <a:prstGeom prst="ellipse">
              <a:avLst/>
            </a:prstGeom>
            <a:noFill/>
            <a:ln w="12700" cap="flat" cmpd="sng" algn="ctr">
              <a:solidFill>
                <a:schemeClr val="tx2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74AC3FA7-E8B1-4E4B-A5A2-37388EA4577D}"/>
                </a:ext>
              </a:extLst>
            </p:cNvPr>
            <p:cNvSpPr/>
            <p:nvPr/>
          </p:nvSpPr>
          <p:spPr bwMode="auto">
            <a:xfrm>
              <a:off x="5785418" y="1464416"/>
              <a:ext cx="161925" cy="152400"/>
            </a:xfrm>
            <a:prstGeom prst="ellipse">
              <a:avLst/>
            </a:prstGeom>
            <a:noFill/>
            <a:ln w="12700" cap="flat" cmpd="sng" algn="ctr">
              <a:solidFill>
                <a:schemeClr val="tx2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874910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B7C5C5-1DB8-F74C-B24F-5BD97BE15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Q2) automation?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D77B73-DE0B-CE4C-B495-E89EFCE544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OddBall: PAKDD 2021 Most Influential Paper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BBAF31-59DE-B24B-A8EB-85E50ECF0F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F1C959-FDC1-964E-A40E-B9241F8C8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D6BECBA-4297-AF44-95BD-BFCD8B561D22}"/>
              </a:ext>
            </a:extLst>
          </p:cNvPr>
          <p:cNvSpPr/>
          <p:nvPr/>
        </p:nvSpPr>
        <p:spPr bwMode="auto">
          <a:xfrm>
            <a:off x="1008992" y="2338546"/>
            <a:ext cx="2017986" cy="924911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r>
              <a:rPr lang="en-US" sz="2400" dirty="0">
                <a:latin typeface="+mn-lt"/>
              </a:rPr>
              <a:t>anomalies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8800A64-60FE-AE41-A258-9917C0A20746}"/>
              </a:ext>
            </a:extLst>
          </p:cNvPr>
          <p:cNvSpPr/>
          <p:nvPr/>
        </p:nvSpPr>
        <p:spPr bwMode="auto">
          <a:xfrm>
            <a:off x="3678621" y="1689537"/>
            <a:ext cx="2017986" cy="924911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r>
              <a:rPr lang="en-US" sz="2400" dirty="0">
                <a:latin typeface="+mn-lt"/>
              </a:rPr>
              <a:t>patterns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581C566-0A8A-4A4C-8419-0D60C3196EE3}"/>
              </a:ext>
            </a:extLst>
          </p:cNvPr>
          <p:cNvSpPr/>
          <p:nvPr/>
        </p:nvSpPr>
        <p:spPr bwMode="auto">
          <a:xfrm>
            <a:off x="6019800" y="2798377"/>
            <a:ext cx="2017986" cy="924911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r>
              <a:rPr lang="en-US" sz="1800" dirty="0">
                <a:latin typeface="+mn-lt"/>
              </a:rPr>
              <a:t>compression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A3ADEC5-888D-494C-9D6F-F0C57427A0F9}"/>
              </a:ext>
            </a:extLst>
          </p:cNvPr>
          <p:cNvCxnSpPr>
            <a:stCxn id="9" idx="7"/>
            <a:endCxn id="10" idx="2"/>
          </p:cNvCxnSpPr>
          <p:nvPr/>
        </p:nvCxnSpPr>
        <p:spPr bwMode="auto">
          <a:xfrm flipV="1">
            <a:off x="2731451" y="2151993"/>
            <a:ext cx="947170" cy="322003"/>
          </a:xfrm>
          <a:prstGeom prst="line">
            <a:avLst/>
          </a:prstGeom>
          <a:solidFill>
            <a:schemeClr val="accent1"/>
          </a:solidFill>
          <a:ln w="50800" cap="flat" cmpd="sng" algn="ctr">
            <a:solidFill>
              <a:schemeClr val="tx2"/>
            </a:solidFill>
            <a:prstDash val="solid"/>
            <a:round/>
            <a:headEnd type="none" w="sm" len="sm"/>
            <a:tailEnd type="none" w="med" len="med"/>
          </a:ln>
          <a:effectLst/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20A7A4E-1B25-3649-BE36-E97278849F51}"/>
              </a:ext>
            </a:extLst>
          </p:cNvPr>
          <p:cNvCxnSpPr>
            <a:stCxn id="10" idx="5"/>
            <a:endCxn id="13" idx="1"/>
          </p:cNvCxnSpPr>
          <p:nvPr/>
        </p:nvCxnSpPr>
        <p:spPr bwMode="auto">
          <a:xfrm>
            <a:off x="5401080" y="2478998"/>
            <a:ext cx="914247" cy="454829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B8B6D00-5EDF-7C46-828B-2F826AC86527}"/>
              </a:ext>
            </a:extLst>
          </p:cNvPr>
          <p:cNvSpPr txBox="1"/>
          <p:nvPr/>
        </p:nvSpPr>
        <p:spPr>
          <a:xfrm>
            <a:off x="2606029" y="1726378"/>
            <a:ext cx="84189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+mn-lt"/>
              </a:rPr>
              <a:t>Q2.1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B7896E0-BB3F-2F4D-B0BF-4D6306696C5D}"/>
              </a:ext>
            </a:extLst>
          </p:cNvPr>
          <p:cNvSpPr txBox="1"/>
          <p:nvPr/>
        </p:nvSpPr>
        <p:spPr>
          <a:xfrm>
            <a:off x="5785418" y="2151992"/>
            <a:ext cx="84189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n-lt"/>
              </a:rPr>
              <a:t>Q2.2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A547419-DF5B-E347-990B-338E64B5AF3B}"/>
              </a:ext>
            </a:extLst>
          </p:cNvPr>
          <p:cNvGrpSpPr>
            <a:grpSpLocks noChangeAspect="1"/>
          </p:cNvGrpSpPr>
          <p:nvPr/>
        </p:nvGrpSpPr>
        <p:grpSpPr>
          <a:xfrm>
            <a:off x="230332" y="2106216"/>
            <a:ext cx="778660" cy="583994"/>
            <a:chOff x="5054600" y="1447800"/>
            <a:chExt cx="2997200" cy="2247900"/>
          </a:xfrm>
        </p:grpSpPr>
        <p:pic>
          <p:nvPicPr>
            <p:cNvPr id="27" name="Picture 26" descr="Chart, scatter chart&#10;&#10;Description automatically generated">
              <a:extLst>
                <a:ext uri="{FF2B5EF4-FFF2-40B4-BE49-F238E27FC236}">
                  <a16:creationId xmlns:a16="http://schemas.microsoft.com/office/drawing/2014/main" id="{1FF01756-5F27-FC46-AC74-86B09426C9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54600" y="1447800"/>
              <a:ext cx="2997200" cy="2247900"/>
            </a:xfrm>
            <a:prstGeom prst="rect">
              <a:avLst/>
            </a:prstGeom>
            <a:noFill/>
          </p:spPr>
        </p:pic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0F1FF69-4927-7C4D-B6C7-405FA23EEC59}"/>
                </a:ext>
              </a:extLst>
            </p:cNvPr>
            <p:cNvSpPr/>
            <p:nvPr/>
          </p:nvSpPr>
          <p:spPr bwMode="auto">
            <a:xfrm>
              <a:off x="7039303" y="3134711"/>
              <a:ext cx="296917" cy="283779"/>
            </a:xfrm>
            <a:prstGeom prst="ellipse">
              <a:avLst/>
            </a:prstGeom>
            <a:noFill/>
            <a:ln w="19050" cap="flat" cmpd="sng" algn="ctr">
              <a:solidFill>
                <a:srgbClr val="941100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289AFCDA-E98D-CD4C-B8B6-2FCC9E71C893}"/>
              </a:ext>
            </a:extLst>
          </p:cNvPr>
          <p:cNvGrpSpPr/>
          <p:nvPr/>
        </p:nvGrpSpPr>
        <p:grpSpPr>
          <a:xfrm>
            <a:off x="5468873" y="1248619"/>
            <a:ext cx="778660" cy="583994"/>
            <a:chOff x="5468873" y="1248619"/>
            <a:chExt cx="778660" cy="583994"/>
          </a:xfrm>
        </p:grpSpPr>
        <p:pic>
          <p:nvPicPr>
            <p:cNvPr id="30" name="Picture 29" descr="Chart, scatter chart&#10;&#10;Description automatically generated">
              <a:extLst>
                <a:ext uri="{FF2B5EF4-FFF2-40B4-BE49-F238E27FC236}">
                  <a16:creationId xmlns:a16="http://schemas.microsoft.com/office/drawing/2014/main" id="{FFFB3EDE-4ACC-6546-9F6D-FBE28E6A1B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68873" y="1248619"/>
              <a:ext cx="778660" cy="583994"/>
            </a:xfrm>
            <a:prstGeom prst="rect">
              <a:avLst/>
            </a:prstGeom>
            <a:noFill/>
          </p:spPr>
        </p:pic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557C753D-9054-2647-975D-7035193A363C}"/>
                </a:ext>
              </a:extLst>
            </p:cNvPr>
            <p:cNvSpPr/>
            <p:nvPr/>
          </p:nvSpPr>
          <p:spPr bwMode="auto">
            <a:xfrm>
              <a:off x="5829322" y="1507609"/>
              <a:ext cx="74115" cy="67987"/>
            </a:xfrm>
            <a:prstGeom prst="ellipse">
              <a:avLst/>
            </a:prstGeom>
            <a:noFill/>
            <a:ln w="12700" cap="flat" cmpd="sng" algn="ctr">
              <a:solidFill>
                <a:schemeClr val="tx2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74AC3FA7-E8B1-4E4B-A5A2-37388EA4577D}"/>
                </a:ext>
              </a:extLst>
            </p:cNvPr>
            <p:cNvSpPr/>
            <p:nvPr/>
          </p:nvSpPr>
          <p:spPr bwMode="auto">
            <a:xfrm>
              <a:off x="5785418" y="1464416"/>
              <a:ext cx="161925" cy="152400"/>
            </a:xfrm>
            <a:prstGeom prst="ellipse">
              <a:avLst/>
            </a:prstGeom>
            <a:noFill/>
            <a:ln w="12700" cap="flat" cmpd="sng" algn="ctr">
              <a:solidFill>
                <a:schemeClr val="tx2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53917495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244A8-199A-3549-A4F9-C1D2EBFB4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Q2.1) patterns &lt;-&gt; anomalies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FA08A9-06B6-8547-A9A2-10B24806F6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OddBall: PAKDD 2021 Most Influential Paper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FD98B2-EDCA-BE4E-8565-93AE8D157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E2CBF9-A6F2-2547-A0DD-41936837F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  <p:pic>
        <p:nvPicPr>
          <p:cNvPr id="8" name="Content Placeholder 7" descr="Chart, scatter chart&#10;&#10;Description automatically generated">
            <a:extLst>
              <a:ext uri="{FF2B5EF4-FFF2-40B4-BE49-F238E27FC236}">
                <a16:creationId xmlns:a16="http://schemas.microsoft.com/office/drawing/2014/main" id="{32DCBBF5-E8E5-AB4C-80E0-11DADC1AC5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51000" y="1581150"/>
            <a:ext cx="5842000" cy="4381500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699C398-4CC3-0644-9800-FC99333BCE8D}"/>
              </a:ext>
            </a:extLst>
          </p:cNvPr>
          <p:cNvSpPr txBox="1"/>
          <p:nvPr/>
        </p:nvSpPr>
        <p:spPr>
          <a:xfrm>
            <a:off x="262099" y="2848303"/>
            <a:ext cx="146225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n-lt"/>
              </a:rPr>
              <a:t>Random?</a:t>
            </a:r>
          </a:p>
        </p:txBody>
      </p:sp>
    </p:spTree>
    <p:extLst>
      <p:ext uri="{BB962C8B-B14F-4D97-AF65-F5344CB8AC3E}">
        <p14:creationId xmlns:p14="http://schemas.microsoft.com/office/powerpoint/2010/main" val="1215886497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244A8-199A-3549-A4F9-C1D2EBFB4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Q2.1) patterns &lt;-&gt; anomalies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FA08A9-06B6-8547-A9A2-10B24806F6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OddBall: PAKDD 2021 Most Influential Paper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FD98B2-EDCA-BE4E-8565-93AE8D157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E2CBF9-A6F2-2547-A0DD-41936837F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  <p:pic>
        <p:nvPicPr>
          <p:cNvPr id="10" name="Content Placeholder 9" descr="A picture containing text, different&#10;&#10;Description automatically generated">
            <a:extLst>
              <a:ext uri="{FF2B5EF4-FFF2-40B4-BE49-F238E27FC236}">
                <a16:creationId xmlns:a16="http://schemas.microsoft.com/office/drawing/2014/main" id="{12C51B4A-25BB-EC4F-AA16-E0DCB5B94F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51000" y="1581150"/>
            <a:ext cx="5842000" cy="4381500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439C3D1-7CDC-0441-8861-AECACC44953E}"/>
              </a:ext>
            </a:extLst>
          </p:cNvPr>
          <p:cNvSpPr txBox="1"/>
          <p:nvPr/>
        </p:nvSpPr>
        <p:spPr>
          <a:xfrm>
            <a:off x="262099" y="2848303"/>
            <a:ext cx="146225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n-lt"/>
              </a:rPr>
              <a:t>Random?</a:t>
            </a:r>
          </a:p>
        </p:txBody>
      </p:sp>
      <p:sp>
        <p:nvSpPr>
          <p:cNvPr id="14" name="Down Arrow 13">
            <a:extLst>
              <a:ext uri="{FF2B5EF4-FFF2-40B4-BE49-F238E27FC236}">
                <a16:creationId xmlns:a16="http://schemas.microsoft.com/office/drawing/2014/main" id="{A66535C1-9C84-1D49-B2C8-BC8E64582602}"/>
              </a:ext>
            </a:extLst>
          </p:cNvPr>
          <p:cNvSpPr/>
          <p:nvPr/>
        </p:nvSpPr>
        <p:spPr bwMode="auto">
          <a:xfrm rot="1086226">
            <a:off x="956441" y="2876856"/>
            <a:ext cx="294290" cy="693683"/>
          </a:xfrm>
          <a:prstGeom prst="downArrow">
            <a:avLst/>
          </a:prstGeom>
          <a:solidFill>
            <a:srgbClr val="941100"/>
          </a:solidFill>
          <a:ln w="3175" cap="flat" cmpd="sng" algn="ctr">
            <a:solidFill>
              <a:srgbClr val="941100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929FB21-3FF2-824B-8E86-E121C18D9C50}"/>
              </a:ext>
            </a:extLst>
          </p:cNvPr>
          <p:cNvSpPr txBox="1"/>
          <p:nvPr/>
        </p:nvSpPr>
        <p:spPr>
          <a:xfrm>
            <a:off x="373508" y="3528799"/>
            <a:ext cx="123944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8F00"/>
                </a:solidFill>
                <a:latin typeface="+mn-lt"/>
              </a:rPr>
              <a:t>Pattern!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E8415D4-8856-8D45-A901-0E5C075B9C40}"/>
              </a:ext>
            </a:extLst>
          </p:cNvPr>
          <p:cNvSpPr txBox="1"/>
          <p:nvPr/>
        </p:nvSpPr>
        <p:spPr>
          <a:xfrm>
            <a:off x="225230" y="4115456"/>
            <a:ext cx="1535997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2600"/>
                </a:solidFill>
                <a:latin typeface="+mn-lt"/>
              </a:rPr>
              <a:t>+</a:t>
            </a:r>
          </a:p>
          <a:p>
            <a:r>
              <a:rPr lang="en-US" dirty="0">
                <a:solidFill>
                  <a:srgbClr val="FF2600"/>
                </a:solidFill>
                <a:latin typeface="+mn-lt"/>
              </a:rPr>
              <a:t>Anomaly!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0066B99-BD39-D64F-A69D-4A236B15E849}"/>
              </a:ext>
            </a:extLst>
          </p:cNvPr>
          <p:cNvSpPr/>
          <p:nvPr/>
        </p:nvSpPr>
        <p:spPr bwMode="auto">
          <a:xfrm>
            <a:off x="2527350" y="5159024"/>
            <a:ext cx="341974" cy="30987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360633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B7C5C5-1DB8-F74C-B24F-5BD97BE15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Q2) automation?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D77B73-DE0B-CE4C-B495-E89EFCE544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OddBall: PAKDD 2021 Most Influential Paper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BBAF31-59DE-B24B-A8EB-85E50ECF0F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F1C959-FDC1-964E-A40E-B9241F8C8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D6BECBA-4297-AF44-95BD-BFCD8B561D22}"/>
              </a:ext>
            </a:extLst>
          </p:cNvPr>
          <p:cNvSpPr/>
          <p:nvPr/>
        </p:nvSpPr>
        <p:spPr bwMode="auto">
          <a:xfrm>
            <a:off x="1008992" y="2338546"/>
            <a:ext cx="2017986" cy="924911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r>
              <a:rPr lang="en-US" sz="2400" dirty="0">
                <a:latin typeface="+mn-lt"/>
              </a:rPr>
              <a:t>anomalies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8800A64-60FE-AE41-A258-9917C0A20746}"/>
              </a:ext>
            </a:extLst>
          </p:cNvPr>
          <p:cNvSpPr/>
          <p:nvPr/>
        </p:nvSpPr>
        <p:spPr bwMode="auto">
          <a:xfrm>
            <a:off x="3678621" y="1689537"/>
            <a:ext cx="2017986" cy="924911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r>
              <a:rPr lang="en-US" sz="2400" dirty="0">
                <a:latin typeface="+mn-lt"/>
              </a:rPr>
              <a:t>patterns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581C566-0A8A-4A4C-8419-0D60C3196EE3}"/>
              </a:ext>
            </a:extLst>
          </p:cNvPr>
          <p:cNvSpPr/>
          <p:nvPr/>
        </p:nvSpPr>
        <p:spPr bwMode="auto">
          <a:xfrm>
            <a:off x="6019800" y="2798377"/>
            <a:ext cx="2017986" cy="924911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r>
              <a:rPr lang="en-US" sz="1800" dirty="0">
                <a:latin typeface="+mn-lt"/>
              </a:rPr>
              <a:t>compression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A3ADEC5-888D-494C-9D6F-F0C57427A0F9}"/>
              </a:ext>
            </a:extLst>
          </p:cNvPr>
          <p:cNvCxnSpPr>
            <a:stCxn id="9" idx="7"/>
            <a:endCxn id="10" idx="2"/>
          </p:cNvCxnSpPr>
          <p:nvPr/>
        </p:nvCxnSpPr>
        <p:spPr bwMode="auto">
          <a:xfrm flipV="1">
            <a:off x="2731451" y="2151993"/>
            <a:ext cx="947170" cy="322003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20A7A4E-1B25-3649-BE36-E97278849F51}"/>
              </a:ext>
            </a:extLst>
          </p:cNvPr>
          <p:cNvCxnSpPr>
            <a:stCxn id="10" idx="5"/>
            <a:endCxn id="13" idx="1"/>
          </p:cNvCxnSpPr>
          <p:nvPr/>
        </p:nvCxnSpPr>
        <p:spPr bwMode="auto">
          <a:xfrm>
            <a:off x="5401080" y="2478998"/>
            <a:ext cx="914247" cy="454829"/>
          </a:xfrm>
          <a:prstGeom prst="line">
            <a:avLst/>
          </a:prstGeom>
          <a:solidFill>
            <a:schemeClr val="accent1"/>
          </a:solidFill>
          <a:ln w="50800" cap="flat" cmpd="sng" algn="ctr">
            <a:solidFill>
              <a:schemeClr val="tx2"/>
            </a:solidFill>
            <a:prstDash val="solid"/>
            <a:round/>
            <a:headEnd type="none" w="sm" len="sm"/>
            <a:tailEnd type="none" w="med" len="med"/>
          </a:ln>
          <a:effectLst/>
        </p:spPr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B8B6D00-5EDF-7C46-828B-2F826AC86527}"/>
              </a:ext>
            </a:extLst>
          </p:cNvPr>
          <p:cNvSpPr txBox="1"/>
          <p:nvPr/>
        </p:nvSpPr>
        <p:spPr>
          <a:xfrm>
            <a:off x="2606029" y="1726378"/>
            <a:ext cx="84189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n-lt"/>
              </a:rPr>
              <a:t>Q2.1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B7896E0-BB3F-2F4D-B0BF-4D6306696C5D}"/>
              </a:ext>
            </a:extLst>
          </p:cNvPr>
          <p:cNvSpPr txBox="1"/>
          <p:nvPr/>
        </p:nvSpPr>
        <p:spPr>
          <a:xfrm>
            <a:off x="5785418" y="2151992"/>
            <a:ext cx="84189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n-lt"/>
              </a:rPr>
              <a:t>Q2.2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A547419-DF5B-E347-990B-338E64B5AF3B}"/>
              </a:ext>
            </a:extLst>
          </p:cNvPr>
          <p:cNvGrpSpPr>
            <a:grpSpLocks noChangeAspect="1"/>
          </p:cNvGrpSpPr>
          <p:nvPr/>
        </p:nvGrpSpPr>
        <p:grpSpPr>
          <a:xfrm>
            <a:off x="230332" y="2106216"/>
            <a:ext cx="778660" cy="583994"/>
            <a:chOff x="5054600" y="1447800"/>
            <a:chExt cx="2997200" cy="2247900"/>
          </a:xfrm>
        </p:grpSpPr>
        <p:pic>
          <p:nvPicPr>
            <p:cNvPr id="27" name="Picture 26" descr="Chart, scatter chart&#10;&#10;Description automatically generated">
              <a:extLst>
                <a:ext uri="{FF2B5EF4-FFF2-40B4-BE49-F238E27FC236}">
                  <a16:creationId xmlns:a16="http://schemas.microsoft.com/office/drawing/2014/main" id="{1FF01756-5F27-FC46-AC74-86B09426C9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54600" y="1447800"/>
              <a:ext cx="2997200" cy="2247900"/>
            </a:xfrm>
            <a:prstGeom prst="rect">
              <a:avLst/>
            </a:prstGeom>
            <a:noFill/>
          </p:spPr>
        </p:pic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0F1FF69-4927-7C4D-B6C7-405FA23EEC59}"/>
                </a:ext>
              </a:extLst>
            </p:cNvPr>
            <p:cNvSpPr/>
            <p:nvPr/>
          </p:nvSpPr>
          <p:spPr bwMode="auto">
            <a:xfrm>
              <a:off x="7039303" y="3134711"/>
              <a:ext cx="296917" cy="283779"/>
            </a:xfrm>
            <a:prstGeom prst="ellipse">
              <a:avLst/>
            </a:prstGeom>
            <a:noFill/>
            <a:ln w="19050" cap="flat" cmpd="sng" algn="ctr">
              <a:solidFill>
                <a:srgbClr val="941100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289AFCDA-E98D-CD4C-B8B6-2FCC9E71C893}"/>
              </a:ext>
            </a:extLst>
          </p:cNvPr>
          <p:cNvGrpSpPr/>
          <p:nvPr/>
        </p:nvGrpSpPr>
        <p:grpSpPr>
          <a:xfrm>
            <a:off x="5468873" y="1248619"/>
            <a:ext cx="778660" cy="583994"/>
            <a:chOff x="5468873" y="1248619"/>
            <a:chExt cx="778660" cy="583994"/>
          </a:xfrm>
        </p:grpSpPr>
        <p:pic>
          <p:nvPicPr>
            <p:cNvPr id="30" name="Picture 29" descr="Chart, scatter chart&#10;&#10;Description automatically generated">
              <a:extLst>
                <a:ext uri="{FF2B5EF4-FFF2-40B4-BE49-F238E27FC236}">
                  <a16:creationId xmlns:a16="http://schemas.microsoft.com/office/drawing/2014/main" id="{FFFB3EDE-4ACC-6546-9F6D-FBE28E6A1B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68873" y="1248619"/>
              <a:ext cx="778660" cy="583994"/>
            </a:xfrm>
            <a:prstGeom prst="rect">
              <a:avLst/>
            </a:prstGeom>
            <a:noFill/>
          </p:spPr>
        </p:pic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557C753D-9054-2647-975D-7035193A363C}"/>
                </a:ext>
              </a:extLst>
            </p:cNvPr>
            <p:cNvSpPr/>
            <p:nvPr/>
          </p:nvSpPr>
          <p:spPr bwMode="auto">
            <a:xfrm>
              <a:off x="5829322" y="1507609"/>
              <a:ext cx="74115" cy="67987"/>
            </a:xfrm>
            <a:prstGeom prst="ellipse">
              <a:avLst/>
            </a:prstGeom>
            <a:noFill/>
            <a:ln w="12700" cap="flat" cmpd="sng" algn="ctr">
              <a:solidFill>
                <a:schemeClr val="tx2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74AC3FA7-E8B1-4E4B-A5A2-37388EA4577D}"/>
                </a:ext>
              </a:extLst>
            </p:cNvPr>
            <p:cNvSpPr/>
            <p:nvPr/>
          </p:nvSpPr>
          <p:spPr bwMode="auto">
            <a:xfrm>
              <a:off x="5785418" y="1464416"/>
              <a:ext cx="161925" cy="152400"/>
            </a:xfrm>
            <a:prstGeom prst="ellipse">
              <a:avLst/>
            </a:prstGeom>
            <a:noFill/>
            <a:ln w="12700" cap="flat" cmpd="sng" algn="ctr">
              <a:solidFill>
                <a:schemeClr val="tx2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2D3C92BD-D3AC-C04E-92A5-39DFA2A26A49}"/>
              </a:ext>
            </a:extLst>
          </p:cNvPr>
          <p:cNvSpPr txBox="1"/>
          <p:nvPr/>
        </p:nvSpPr>
        <p:spPr>
          <a:xfrm>
            <a:off x="2236049" y="1668749"/>
            <a:ext cx="4924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008F00"/>
                </a:solidFill>
              </a:rPr>
              <a:t>✓</a:t>
            </a:r>
            <a:endParaRPr lang="en-US" b="1" dirty="0">
              <a:solidFill>
                <a:srgbClr val="008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3885818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244A8-199A-3549-A4F9-C1D2EBFB4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Q2.2) patterns &lt;-&gt; compression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FA08A9-06B6-8547-A9A2-10B24806F6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OddBall: PAKDD 2021 Most Influential Paper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FD98B2-EDCA-BE4E-8565-93AE8D157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E2CBF9-A6F2-2547-A0DD-41936837F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  <p:pic>
        <p:nvPicPr>
          <p:cNvPr id="8" name="Content Placeholder 7" descr="Chart, scatter chart&#10;&#10;Description automatically generated">
            <a:extLst>
              <a:ext uri="{FF2B5EF4-FFF2-40B4-BE49-F238E27FC236}">
                <a16:creationId xmlns:a16="http://schemas.microsoft.com/office/drawing/2014/main" id="{32DCBBF5-E8E5-AB4C-80E0-11DADC1AC5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30300" y="2234294"/>
            <a:ext cx="2921000" cy="2190750"/>
          </a:xfrm>
        </p:spPr>
      </p:pic>
      <p:pic>
        <p:nvPicPr>
          <p:cNvPr id="10" name="Content Placeholder 9" descr="A picture containing text, different&#10;&#10;Description automatically generated">
            <a:extLst>
              <a:ext uri="{FF2B5EF4-FFF2-40B4-BE49-F238E27FC236}">
                <a16:creationId xmlns:a16="http://schemas.microsoft.com/office/drawing/2014/main" id="{1247DCC7-D7CF-EE41-A099-FF57E22A28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764314" y="2234294"/>
            <a:ext cx="2921000" cy="219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A5980E3-5E44-6045-9424-EE604313E2D1}"/>
              </a:ext>
            </a:extLst>
          </p:cNvPr>
          <p:cNvSpPr txBox="1"/>
          <p:nvPr/>
        </p:nvSpPr>
        <p:spPr>
          <a:xfrm>
            <a:off x="1441902" y="4844278"/>
            <a:ext cx="210185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2"/>
                </a:solidFill>
                <a:latin typeface="+mn-lt"/>
              </a:rPr>
              <a:t>2 int </a:t>
            </a:r>
            <a:r>
              <a:rPr lang="en-US" dirty="0">
                <a:latin typeface="+mn-lt"/>
              </a:rPr>
              <a:t>per point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58CDDCB-AB22-0B45-B13A-F30B0CC4A0DD}"/>
              </a:ext>
            </a:extLst>
          </p:cNvPr>
          <p:cNvSpPr txBox="1"/>
          <p:nvPr/>
        </p:nvSpPr>
        <p:spPr>
          <a:xfrm>
            <a:off x="4764314" y="4844278"/>
            <a:ext cx="290682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b="1" dirty="0">
                <a:solidFill>
                  <a:schemeClr val="tx2"/>
                </a:solidFill>
                <a:latin typeface="+mn-lt"/>
              </a:rPr>
              <a:t>1 int </a:t>
            </a:r>
            <a:r>
              <a:rPr lang="en-US" dirty="0">
                <a:latin typeface="+mn-lt"/>
              </a:rPr>
              <a:t>per point</a:t>
            </a:r>
          </a:p>
          <a:p>
            <a:pPr algn="l"/>
            <a:r>
              <a:rPr lang="en-US" sz="2000" dirty="0">
                <a:latin typeface="+mn-lt"/>
              </a:rPr>
              <a:t>(plus 3 parm’s of sinusoid,</a:t>
            </a:r>
          </a:p>
          <a:p>
            <a:pPr algn="l"/>
            <a:r>
              <a:rPr lang="en-US" sz="2000" dirty="0">
                <a:latin typeface="+mn-lt"/>
              </a:rPr>
              <a:t>plus 2 int for outlier)</a:t>
            </a:r>
          </a:p>
        </p:txBody>
      </p:sp>
    </p:spTree>
    <p:extLst>
      <p:ext uri="{BB962C8B-B14F-4D97-AF65-F5344CB8AC3E}">
        <p14:creationId xmlns:p14="http://schemas.microsoft.com/office/powerpoint/2010/main" val="4160989649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244A8-199A-3549-A4F9-C1D2EBFB42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685800"/>
          </a:xfrm>
        </p:spPr>
        <p:txBody>
          <a:bodyPr wrap="square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Q2.2) patterns &lt;-&gt; compression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 Placeholder 2">
                <a:extLst>
                  <a:ext uri="{FF2B5EF4-FFF2-40B4-BE49-F238E27FC236}">
                    <a16:creationId xmlns:a16="http://schemas.microsoft.com/office/drawing/2014/main" id="{A0926AF7-7A73-4373-9C9D-E98CB2B3E681}"/>
                  </a:ext>
                </a:extLst>
              </p:cNvPr>
              <p:cNvSpPr>
                <a:spLocks noGrp="1"/>
              </p:cNvSpPr>
              <p:nvPr>
                <p:ph type="body" sz="half" idx="1"/>
              </p:nvPr>
            </p:nvSpPr>
            <p:spPr>
              <a:xfrm>
                <a:off x="5404945" y="2950052"/>
                <a:ext cx="3381703" cy="1058917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𝐾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2 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 Placeholder 2">
                <a:extLst>
                  <a:ext uri="{FF2B5EF4-FFF2-40B4-BE49-F238E27FC236}">
                    <a16:creationId xmlns:a16="http://schemas.microsoft.com/office/drawing/2014/main" id="{A0926AF7-7A73-4373-9C9D-E98CB2B3E6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1"/>
              </p:nvPr>
            </p:nvSpPr>
            <p:spPr>
              <a:xfrm>
                <a:off x="5404945" y="2950052"/>
                <a:ext cx="3381703" cy="1058917"/>
              </a:xfrm>
              <a:blipFill>
                <a:blip r:embed="rId2"/>
                <a:stretch>
                  <a:fillRect t="-1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927219C4-399C-C44F-B584-709BB769A2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279" y="2556639"/>
            <a:ext cx="2290280" cy="2038349"/>
          </a:xfrm>
          <a:prstGeom prst="rect">
            <a:avLst/>
          </a:prstGeom>
          <a:noFill/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FA08A9-06B6-8547-A9A2-10B24806F63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 wrap="square" anchor="t">
            <a:normAutofit fontScale="92500" lnSpcReduction="10000"/>
          </a:bodyPr>
          <a:lstStyle/>
          <a:p>
            <a:pPr>
              <a:spcAft>
                <a:spcPts val="600"/>
              </a:spcAft>
              <a:defRPr/>
            </a:pPr>
            <a:r>
              <a:rPr lang="en-US"/>
              <a:t>OddBall: PAKDD 2021 Most Influential Paper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FD98B2-EDCA-BE4E-8565-93AE8D157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fi-FI" sz="1300"/>
              <a:t>L. Akoglu, M. McGlohon, C. Faloutsos</a:t>
            </a:r>
            <a:endParaRPr lang="en-US" sz="130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E2CBF9-A6F2-2547-A0DD-41936837F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  <a:defRPr/>
            </a:pPr>
            <a:fld id="{F9B43987-7F84-BB4A-8611-CDF75B6A737D}" type="slidenum">
              <a:rPr lang="en-US" smtClean="0"/>
              <a:pPr>
                <a:spcAft>
                  <a:spcPts val="600"/>
                </a:spcAft>
                <a:defRPr/>
              </a:pPr>
              <a:t>27</a:t>
            </a:fld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150696C-B57C-AF45-AF34-B30F623435F3}"/>
              </a:ext>
            </a:extLst>
          </p:cNvPr>
          <p:cNvSpPr txBox="1"/>
          <p:nvPr/>
        </p:nvSpPr>
        <p:spPr>
          <a:xfrm>
            <a:off x="3294216" y="3136280"/>
            <a:ext cx="23278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+mn-lt"/>
              </a:rPr>
              <a:t>⬅️ Kepler </a:t>
            </a:r>
            <a:r>
              <a:rPr lang="en-US" sz="3200" dirty="0"/>
              <a:t>⬅️</a:t>
            </a:r>
            <a:endParaRPr lang="en-US" sz="3200" dirty="0">
              <a:latin typeface="+mn-l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DCA352-BAF8-3D4D-821F-E986D2EB9185}"/>
              </a:ext>
            </a:extLst>
          </p:cNvPr>
          <p:cNvSpPr txBox="1"/>
          <p:nvPr/>
        </p:nvSpPr>
        <p:spPr>
          <a:xfrm>
            <a:off x="473686" y="1564001"/>
            <a:ext cx="64363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+mn-lt"/>
              </a:rPr>
              <a:t>Compression: @heart of science, e.g.:</a:t>
            </a:r>
          </a:p>
        </p:txBody>
      </p:sp>
    </p:spTree>
    <p:extLst>
      <p:ext uri="{BB962C8B-B14F-4D97-AF65-F5344CB8AC3E}">
        <p14:creationId xmlns:p14="http://schemas.microsoft.com/office/powerpoint/2010/main" val="293711447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Title 1">
            <a:extLst>
              <a:ext uri="{FF2B5EF4-FFF2-40B4-BE49-F238E27FC236}">
                <a16:creationId xmlns:a16="http://schemas.microsoft.com/office/drawing/2014/main" id="{ADC45F9C-6493-4742-8C2D-F6FAF73AB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compression is great – but …</a:t>
            </a:r>
          </a:p>
        </p:txBody>
      </p:sp>
      <p:sp>
        <p:nvSpPr>
          <p:cNvPr id="56324" name="Date Placeholder 3">
            <a:extLst>
              <a:ext uri="{FF2B5EF4-FFF2-40B4-BE49-F238E27FC236}">
                <a16:creationId xmlns:a16="http://schemas.microsoft.com/office/drawing/2014/main" id="{00950227-BB6A-0645-AE90-9B0862A1CAD4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 u="none"/>
              <a:t>OddBall: PAKDD 2021 Most Influential Paper</a:t>
            </a:r>
          </a:p>
        </p:txBody>
      </p:sp>
      <p:sp>
        <p:nvSpPr>
          <p:cNvPr id="56325" name="Footer Placeholder 4">
            <a:extLst>
              <a:ext uri="{FF2B5EF4-FFF2-40B4-BE49-F238E27FC236}">
                <a16:creationId xmlns:a16="http://schemas.microsoft.com/office/drawing/2014/main" id="{83DE4BCA-3F6D-094F-8E1A-AE2609B6E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 u="none"/>
              <a:t>L. Akoglu, M. McGlohon, C. Faloutsos</a:t>
            </a:r>
          </a:p>
        </p:txBody>
      </p:sp>
      <p:sp>
        <p:nvSpPr>
          <p:cNvPr id="56326" name="Slide Number Placeholder 5">
            <a:extLst>
              <a:ext uri="{FF2B5EF4-FFF2-40B4-BE49-F238E27FC236}">
                <a16:creationId xmlns:a16="http://schemas.microsoft.com/office/drawing/2014/main" id="{1C15B7A5-3E56-FE40-B7F7-08D54857B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B48B153E-3FC9-EB42-B193-EE19D32601DA}" type="slidenum">
              <a:rPr lang="en-US" altLang="en-US" sz="1400" u="none"/>
              <a:pPr/>
              <a:t>28</a:t>
            </a:fld>
            <a:endParaRPr lang="en-US" altLang="en-US" sz="1400" u="non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2B8E4A-67E7-D345-B08F-E01E067EDD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Title 1">
            <a:extLst>
              <a:ext uri="{FF2B5EF4-FFF2-40B4-BE49-F238E27FC236}">
                <a16:creationId xmlns:a16="http://schemas.microsoft.com/office/drawing/2014/main" id="{ADC45F9C-6493-4742-8C2D-F6FAF73AB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… optimal compression is undecidable!</a:t>
            </a:r>
          </a:p>
        </p:txBody>
      </p:sp>
      <p:sp>
        <p:nvSpPr>
          <p:cNvPr id="56323" name="Content Placeholder 2">
            <a:extLst>
              <a:ext uri="{FF2B5EF4-FFF2-40B4-BE49-F238E27FC236}">
                <a16:creationId xmlns:a16="http://schemas.microsoft.com/office/drawing/2014/main" id="{CBFC7FC0-74F9-9849-9AE9-867AF8A068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981200"/>
            <a:ext cx="8153400" cy="4114800"/>
          </a:xfrm>
        </p:spPr>
        <p:txBody>
          <a:bodyPr/>
          <a:lstStyle/>
          <a:p>
            <a:pPr>
              <a:buFontTx/>
              <a:buNone/>
            </a:pPr>
            <a:r>
              <a:rPr lang="en-US" altLang="en-US">
                <a:ea typeface="ＭＳ Ｐゴシック" panose="020B0600070205080204" pitchFamily="34" charset="-128"/>
              </a:rPr>
              <a:t>Theorem</a:t>
            </a:r>
            <a:r>
              <a:rPr lang="en-US" altLang="en-US" baseline="30000">
                <a:ea typeface="ＭＳ Ｐゴシック" panose="020B0600070205080204" pitchFamily="34" charset="-128"/>
              </a:rPr>
              <a:t>*</a:t>
            </a:r>
            <a:r>
              <a:rPr lang="en-US" altLang="en-US">
                <a:ea typeface="ＭＳ Ｐゴシック" panose="020B0600070205080204" pitchFamily="34" charset="-128"/>
              </a:rPr>
              <a:t>: for an arbitrary string </a:t>
            </a:r>
            <a:r>
              <a:rPr lang="en-US" altLang="en-US" i="1">
                <a:ea typeface="ＭＳ Ｐゴシック" panose="020B0600070205080204" pitchFamily="34" charset="-128"/>
              </a:rPr>
              <a:t>x</a:t>
            </a:r>
            <a:r>
              <a:rPr lang="en-US" altLang="en-US">
                <a:ea typeface="ＭＳ Ｐゴシック" panose="020B0600070205080204" pitchFamily="34" charset="-128"/>
              </a:rPr>
              <a:t>, computing its Kolmogorov complexity </a:t>
            </a:r>
            <a:r>
              <a:rPr lang="en-US" altLang="en-US" i="1">
                <a:ea typeface="ＭＳ Ｐゴシック" panose="020B0600070205080204" pitchFamily="34" charset="-128"/>
              </a:rPr>
              <a:t>K(x)</a:t>
            </a:r>
            <a:r>
              <a:rPr lang="en-US" altLang="en-US">
                <a:ea typeface="ＭＳ Ｐゴシック" panose="020B0600070205080204" pitchFamily="34" charset="-128"/>
              </a:rPr>
              <a:t> is undecidable</a:t>
            </a:r>
          </a:p>
        </p:txBody>
      </p:sp>
      <p:sp>
        <p:nvSpPr>
          <p:cNvPr id="56324" name="Date Placeholder 3">
            <a:extLst>
              <a:ext uri="{FF2B5EF4-FFF2-40B4-BE49-F238E27FC236}">
                <a16:creationId xmlns:a16="http://schemas.microsoft.com/office/drawing/2014/main" id="{00950227-BB6A-0645-AE90-9B0862A1CAD4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 u="none"/>
              <a:t>OddBall: PAKDD 2021 Most Influential Paper</a:t>
            </a:r>
          </a:p>
        </p:txBody>
      </p:sp>
      <p:sp>
        <p:nvSpPr>
          <p:cNvPr id="56325" name="Footer Placeholder 4">
            <a:extLst>
              <a:ext uri="{FF2B5EF4-FFF2-40B4-BE49-F238E27FC236}">
                <a16:creationId xmlns:a16="http://schemas.microsoft.com/office/drawing/2014/main" id="{83DE4BCA-3F6D-094F-8E1A-AE2609B6E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 u="none"/>
              <a:t>L. Akoglu, M. McGlohon, C. Faloutsos</a:t>
            </a:r>
          </a:p>
        </p:txBody>
      </p:sp>
      <p:sp>
        <p:nvSpPr>
          <p:cNvPr id="56326" name="Slide Number Placeholder 5">
            <a:extLst>
              <a:ext uri="{FF2B5EF4-FFF2-40B4-BE49-F238E27FC236}">
                <a16:creationId xmlns:a16="http://schemas.microsoft.com/office/drawing/2014/main" id="{1C15B7A5-3E56-FE40-B7F7-08D54857B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B48B153E-3FC9-EB42-B193-EE19D32601DA}" type="slidenum">
              <a:rPr lang="en-US" altLang="en-US" sz="1400" u="none"/>
              <a:pPr/>
              <a:t>29</a:t>
            </a:fld>
            <a:endParaRPr lang="en-US" altLang="en-US" sz="1400" u="none"/>
          </a:p>
        </p:txBody>
      </p:sp>
      <p:sp>
        <p:nvSpPr>
          <p:cNvPr id="56327" name="TextBox 6">
            <a:extLst>
              <a:ext uri="{FF2B5EF4-FFF2-40B4-BE49-F238E27FC236}">
                <a16:creationId xmlns:a16="http://schemas.microsoft.com/office/drawing/2014/main" id="{3396BE89-EA1A-F64F-A145-4BFC1468DA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5903913"/>
            <a:ext cx="9144000" cy="954087"/>
          </a:xfrm>
          <a:prstGeom prst="rect">
            <a:avLst/>
          </a:prstGeom>
          <a:solidFill>
            <a:srgbClr val="FFCC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just"/>
            <a:r>
              <a:rPr lang="en-US" altLang="en-US" u="none"/>
              <a:t>(*) E.g., [T. M. Cover and J. A. Thomas. </a:t>
            </a:r>
            <a:r>
              <a:rPr lang="en-US" altLang="en-US" i="1" u="none"/>
              <a:t>Elements of Information Theory</a:t>
            </a:r>
            <a:r>
              <a:rPr lang="en-US" altLang="en-US" u="none"/>
              <a:t>. John Wiley and Sons,1991, section 7.7]</a:t>
            </a:r>
          </a:p>
        </p:txBody>
      </p:sp>
      <p:pic>
        <p:nvPicPr>
          <p:cNvPr id="56328" name="Picture 7" descr="kolmogorov.jpg">
            <a:extLst>
              <a:ext uri="{FF2B5EF4-FFF2-40B4-BE49-F238E27FC236}">
                <a16:creationId xmlns:a16="http://schemas.microsoft.com/office/drawing/2014/main" id="{21F99145-7FBC-AE4E-AD5F-5D25FF07B7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3429000"/>
            <a:ext cx="12001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6329" name="TextBox 8">
            <a:extLst>
              <a:ext uri="{FF2B5EF4-FFF2-40B4-BE49-F238E27FC236}">
                <a16:creationId xmlns:a16="http://schemas.microsoft.com/office/drawing/2014/main" id="{ABB68426-AC1E-E74C-88DF-E03B3943D6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0" y="5029200"/>
            <a:ext cx="280828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u="none"/>
              <a:t>A.N. Kolmogorov</a:t>
            </a:r>
          </a:p>
        </p:txBody>
      </p:sp>
    </p:spTree>
    <p:extLst>
      <p:ext uri="{BB962C8B-B14F-4D97-AF65-F5344CB8AC3E}">
        <p14:creationId xmlns:p14="http://schemas.microsoft.com/office/powerpoint/2010/main" val="2692502710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729D5A-C24D-0241-9EC8-108380239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– parting thoughts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EFB7D1-9146-A549-AFD1-53F570958F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Q1) Definition of anomaly?</a:t>
            </a:r>
          </a:p>
          <a:p>
            <a:pPr lvl="1"/>
            <a:r>
              <a:rPr lang="en-US" dirty="0"/>
              <a:t>A) “… strange/remote/unlikely, </a:t>
            </a:r>
            <a:r>
              <a:rPr lang="en-US" b="1" dirty="0"/>
              <a:t>wrt our biases/priors</a:t>
            </a:r>
            <a:r>
              <a:rPr lang="en-US" dirty="0"/>
              <a:t>”</a:t>
            </a:r>
          </a:p>
          <a:p>
            <a:r>
              <a:rPr lang="en-US" dirty="0"/>
              <a:t>Q2) can we automate it?</a:t>
            </a:r>
          </a:p>
          <a:p>
            <a:pPr lvl="1"/>
            <a:r>
              <a:rPr lang="en-US" dirty="0"/>
              <a:t>A) no, but: look for better models/biases/priors</a:t>
            </a:r>
          </a:p>
          <a:p>
            <a:r>
              <a:rPr lang="en-US" dirty="0"/>
              <a:t>Q3) next steps?</a:t>
            </a:r>
          </a:p>
          <a:p>
            <a:pPr lvl="1"/>
            <a:r>
              <a:rPr lang="en-US" dirty="0"/>
              <a:t>A) cross-disciplinarity -&gt; </a:t>
            </a:r>
            <a:r>
              <a:rPr lang="en-US" dirty="0" err="1"/>
              <a:t>new+better</a:t>
            </a:r>
            <a:r>
              <a:rPr lang="en-US" dirty="0"/>
              <a:t> models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DC2081-D347-504E-9134-C57D5AF1AA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OddBall: PAKDD 2021 Most Influential Paper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FB4C7F-0868-014A-9CA6-ED869B9232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47F471-BAD4-8A40-B5A2-0BC63D11E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3831382-2AB4-DF42-B511-BCDAB78A70D6}"/>
              </a:ext>
            </a:extLst>
          </p:cNvPr>
          <p:cNvSpPr/>
          <p:nvPr/>
        </p:nvSpPr>
        <p:spPr bwMode="auto">
          <a:xfrm>
            <a:off x="882869" y="2081047"/>
            <a:ext cx="7746124" cy="840827"/>
          </a:xfrm>
          <a:prstGeom prst="roundRect">
            <a:avLst/>
          </a:prstGeom>
          <a:solidFill>
            <a:schemeClr val="bg1"/>
          </a:solidFill>
          <a:ln w="3175" cap="flat" cmpd="sng" algn="ctr">
            <a:noFill/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85D67E2F-8CC4-F744-BADB-FD9C3B64EC41}"/>
              </a:ext>
            </a:extLst>
          </p:cNvPr>
          <p:cNvSpPr/>
          <p:nvPr/>
        </p:nvSpPr>
        <p:spPr bwMode="auto">
          <a:xfrm>
            <a:off x="945931" y="3513081"/>
            <a:ext cx="7683062" cy="617483"/>
          </a:xfrm>
          <a:prstGeom prst="roundRect">
            <a:avLst/>
          </a:prstGeom>
          <a:solidFill>
            <a:schemeClr val="bg1"/>
          </a:solidFill>
          <a:ln w="3175" cap="flat" cmpd="sng" algn="ctr">
            <a:noFill/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ED44227-BABF-3141-AF7D-B57C33602000}"/>
              </a:ext>
            </a:extLst>
          </p:cNvPr>
          <p:cNvSpPr/>
          <p:nvPr/>
        </p:nvSpPr>
        <p:spPr bwMode="auto">
          <a:xfrm>
            <a:off x="882869" y="4742791"/>
            <a:ext cx="7683062" cy="617483"/>
          </a:xfrm>
          <a:prstGeom prst="roundRect">
            <a:avLst/>
          </a:prstGeom>
          <a:solidFill>
            <a:schemeClr val="bg1"/>
          </a:solidFill>
          <a:ln w="3175" cap="flat" cmpd="sng" algn="ctr">
            <a:noFill/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618789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Title 1">
            <a:extLst>
              <a:ext uri="{FF2B5EF4-FFF2-40B4-BE49-F238E27FC236}">
                <a16:creationId xmlns:a16="http://schemas.microsoft.com/office/drawing/2014/main" id="{ADC45F9C-6493-4742-8C2D-F6FAF73AB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… optimal compression is undecidable!</a:t>
            </a:r>
          </a:p>
        </p:txBody>
      </p:sp>
      <p:sp>
        <p:nvSpPr>
          <p:cNvPr id="56323" name="Content Placeholder 2">
            <a:extLst>
              <a:ext uri="{FF2B5EF4-FFF2-40B4-BE49-F238E27FC236}">
                <a16:creationId xmlns:a16="http://schemas.microsoft.com/office/drawing/2014/main" id="{CBFC7FC0-74F9-9849-9AE9-867AF8A068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981200"/>
            <a:ext cx="8153400" cy="4114800"/>
          </a:xfrm>
        </p:spPr>
        <p:txBody>
          <a:bodyPr/>
          <a:lstStyle/>
          <a:p>
            <a:pPr>
              <a:buFontTx/>
              <a:buNone/>
            </a:pPr>
            <a:r>
              <a:rPr lang="en-US" altLang="en-US">
                <a:ea typeface="ＭＳ Ｐゴシック" panose="020B0600070205080204" pitchFamily="34" charset="-128"/>
              </a:rPr>
              <a:t>Theorem</a:t>
            </a:r>
            <a:r>
              <a:rPr lang="en-US" altLang="en-US" baseline="30000">
                <a:ea typeface="ＭＳ Ｐゴシック" panose="020B0600070205080204" pitchFamily="34" charset="-128"/>
              </a:rPr>
              <a:t>*</a:t>
            </a:r>
            <a:r>
              <a:rPr lang="en-US" altLang="en-US">
                <a:ea typeface="ＭＳ Ｐゴシック" panose="020B0600070205080204" pitchFamily="34" charset="-128"/>
              </a:rPr>
              <a:t>: for an arbitrary string </a:t>
            </a:r>
            <a:r>
              <a:rPr lang="en-US" altLang="en-US" i="1">
                <a:ea typeface="ＭＳ Ｐゴシック" panose="020B0600070205080204" pitchFamily="34" charset="-128"/>
              </a:rPr>
              <a:t>x</a:t>
            </a:r>
            <a:r>
              <a:rPr lang="en-US" altLang="en-US">
                <a:ea typeface="ＭＳ Ｐゴシック" panose="020B0600070205080204" pitchFamily="34" charset="-128"/>
              </a:rPr>
              <a:t>, computing its Kolmogorov complexity </a:t>
            </a:r>
            <a:r>
              <a:rPr lang="en-US" altLang="en-US" i="1">
                <a:ea typeface="ＭＳ Ｐゴシック" panose="020B0600070205080204" pitchFamily="34" charset="-128"/>
              </a:rPr>
              <a:t>K(x)</a:t>
            </a:r>
            <a:r>
              <a:rPr lang="en-US" altLang="en-US">
                <a:ea typeface="ＭＳ Ｐゴシック" panose="020B0600070205080204" pitchFamily="34" charset="-128"/>
              </a:rPr>
              <a:t> is undecidable</a:t>
            </a:r>
          </a:p>
        </p:txBody>
      </p:sp>
      <p:sp>
        <p:nvSpPr>
          <p:cNvPr id="56324" name="Date Placeholder 3">
            <a:extLst>
              <a:ext uri="{FF2B5EF4-FFF2-40B4-BE49-F238E27FC236}">
                <a16:creationId xmlns:a16="http://schemas.microsoft.com/office/drawing/2014/main" id="{00950227-BB6A-0645-AE90-9B0862A1CAD4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 u="none"/>
              <a:t>OddBall: PAKDD 2021 Most Influential Paper</a:t>
            </a:r>
          </a:p>
        </p:txBody>
      </p:sp>
      <p:sp>
        <p:nvSpPr>
          <p:cNvPr id="56325" name="Footer Placeholder 4">
            <a:extLst>
              <a:ext uri="{FF2B5EF4-FFF2-40B4-BE49-F238E27FC236}">
                <a16:creationId xmlns:a16="http://schemas.microsoft.com/office/drawing/2014/main" id="{83DE4BCA-3F6D-094F-8E1A-AE2609B6E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 u="none"/>
              <a:t>L. Akoglu, M. McGlohon, C. Faloutsos</a:t>
            </a:r>
          </a:p>
        </p:txBody>
      </p:sp>
      <p:sp>
        <p:nvSpPr>
          <p:cNvPr id="56326" name="Slide Number Placeholder 5">
            <a:extLst>
              <a:ext uri="{FF2B5EF4-FFF2-40B4-BE49-F238E27FC236}">
                <a16:creationId xmlns:a16="http://schemas.microsoft.com/office/drawing/2014/main" id="{1C15B7A5-3E56-FE40-B7F7-08D54857B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B48B153E-3FC9-EB42-B193-EE19D32601DA}" type="slidenum">
              <a:rPr lang="en-US" altLang="en-US" sz="1400" u="none"/>
              <a:pPr/>
              <a:t>30</a:t>
            </a:fld>
            <a:endParaRPr lang="en-US" altLang="en-US" sz="1400" u="none"/>
          </a:p>
        </p:txBody>
      </p:sp>
      <p:sp>
        <p:nvSpPr>
          <p:cNvPr id="56327" name="TextBox 6">
            <a:extLst>
              <a:ext uri="{FF2B5EF4-FFF2-40B4-BE49-F238E27FC236}">
                <a16:creationId xmlns:a16="http://schemas.microsoft.com/office/drawing/2014/main" id="{3396BE89-EA1A-F64F-A145-4BFC1468DA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5903913"/>
            <a:ext cx="9144000" cy="954087"/>
          </a:xfrm>
          <a:prstGeom prst="rect">
            <a:avLst/>
          </a:prstGeom>
          <a:solidFill>
            <a:srgbClr val="FFCC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just"/>
            <a:r>
              <a:rPr lang="en-US" altLang="en-US" u="none"/>
              <a:t>(*) E.g., [T. M. Cover and J. A. Thomas. </a:t>
            </a:r>
            <a:r>
              <a:rPr lang="en-US" altLang="en-US" i="1" u="none"/>
              <a:t>Elements of Information Theory</a:t>
            </a:r>
            <a:r>
              <a:rPr lang="en-US" altLang="en-US" u="none"/>
              <a:t>. John Wiley and Sons,1991, section 7.7]</a:t>
            </a:r>
          </a:p>
        </p:txBody>
      </p:sp>
      <p:pic>
        <p:nvPicPr>
          <p:cNvPr id="56328" name="Picture 7" descr="kolmogorov.jpg">
            <a:extLst>
              <a:ext uri="{FF2B5EF4-FFF2-40B4-BE49-F238E27FC236}">
                <a16:creationId xmlns:a16="http://schemas.microsoft.com/office/drawing/2014/main" id="{21F99145-7FBC-AE4E-AD5F-5D25FF07B7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3429000"/>
            <a:ext cx="12001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6329" name="TextBox 8">
            <a:extLst>
              <a:ext uri="{FF2B5EF4-FFF2-40B4-BE49-F238E27FC236}">
                <a16:creationId xmlns:a16="http://schemas.microsoft.com/office/drawing/2014/main" id="{ABB68426-AC1E-E74C-88DF-E03B3943D6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0" y="5029200"/>
            <a:ext cx="280828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u="none"/>
              <a:t>A.N. Kolmogorov</a:t>
            </a:r>
          </a:p>
        </p:txBody>
      </p:sp>
      <p:sp>
        <p:nvSpPr>
          <p:cNvPr id="56330" name="TextBox 9">
            <a:extLst>
              <a:ext uri="{FF2B5EF4-FFF2-40B4-BE49-F238E27FC236}">
                <a16:creationId xmlns:a16="http://schemas.microsoft.com/office/drawing/2014/main" id="{728EDC01-FFFD-8A49-823C-56E3519564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800" y="3962400"/>
            <a:ext cx="2481263" cy="95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u="none"/>
              <a:t>EVEN WORSE</a:t>
            </a:r>
          </a:p>
          <a:p>
            <a:r>
              <a:rPr lang="en-US" altLang="en-US" u="none"/>
              <a:t>than NP-hard!</a:t>
            </a:r>
          </a:p>
        </p:txBody>
      </p:sp>
      <p:cxnSp>
        <p:nvCxnSpPr>
          <p:cNvPr id="56331" name="Straight Arrow Connector 11">
            <a:extLst>
              <a:ext uri="{FF2B5EF4-FFF2-40B4-BE49-F238E27FC236}">
                <a16:creationId xmlns:a16="http://schemas.microsoft.com/office/drawing/2014/main" id="{845DF067-3ACF-3A48-B837-72F19F668BF0}"/>
              </a:ext>
            </a:extLst>
          </p:cNvPr>
          <p:cNvCxnSpPr>
            <a:cxnSpLocks noChangeShapeType="1"/>
          </p:cNvCxnSpPr>
          <p:nvPr/>
        </p:nvCxnSpPr>
        <p:spPr bwMode="auto">
          <a:xfrm rot="5400000" flipH="1" flipV="1">
            <a:off x="2095501" y="3771900"/>
            <a:ext cx="381000" cy="3175"/>
          </a:xfrm>
          <a:prstGeom prst="straightConnector1">
            <a:avLst/>
          </a:prstGeom>
          <a:noFill/>
          <a:ln w="28575">
            <a:solidFill>
              <a:schemeClr val="tx2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2611718817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Title 1">
            <a:extLst>
              <a:ext uri="{FF2B5EF4-FFF2-40B4-BE49-F238E27FC236}">
                <a16:creationId xmlns:a16="http://schemas.microsoft.com/office/drawing/2014/main" id="{D3B1DE97-7033-814C-9614-2564FB9FF7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… optimal compression is undecidable!</a:t>
            </a:r>
          </a:p>
        </p:txBody>
      </p:sp>
      <p:sp>
        <p:nvSpPr>
          <p:cNvPr id="57347" name="Content Placeholder 2">
            <a:extLst>
              <a:ext uri="{FF2B5EF4-FFF2-40B4-BE49-F238E27FC236}">
                <a16:creationId xmlns:a16="http://schemas.microsoft.com/office/drawing/2014/main" id="{FDEDFFDD-7369-974E-8625-B08ED74373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981200"/>
            <a:ext cx="8153400" cy="4114800"/>
          </a:xfrm>
        </p:spPr>
        <p:txBody>
          <a:bodyPr/>
          <a:lstStyle/>
          <a:p>
            <a:pPr>
              <a:buFontTx/>
              <a:buNone/>
            </a:pPr>
            <a:r>
              <a:rPr lang="en-US" altLang="en-US" dirty="0">
                <a:ea typeface="ＭＳ Ｐゴシック" panose="020B0600070205080204" pitchFamily="34" charset="-128"/>
              </a:rPr>
              <a:t>…which means there will be a chance to discover better data mining tools / models / patterns</a:t>
            </a:r>
          </a:p>
          <a:p>
            <a:pPr>
              <a:buFontTx/>
              <a:buNone/>
            </a:pPr>
            <a:endParaRPr lang="en-US" altLang="en-US" dirty="0">
              <a:ea typeface="ＭＳ Ｐゴシック" panose="020B0600070205080204" pitchFamily="34" charset="-128"/>
            </a:endParaRPr>
          </a:p>
          <a:p>
            <a:pPr>
              <a:buFontTx/>
              <a:buNone/>
            </a:pPr>
            <a:r>
              <a:rPr lang="en-US" altLang="en-US" dirty="0">
                <a:ea typeface="ＭＳ Ｐゴシック" panose="020B0600070205080204" pitchFamily="34" charset="-128"/>
              </a:rPr>
              <a:t>-&gt; job security </a:t>
            </a:r>
            <a:r>
              <a:rPr lang="en-US" altLang="en-US" dirty="0">
                <a:ea typeface="ＭＳ Ｐゴシック" panose="020B0600070205080204" pitchFamily="34" charset="-128"/>
                <a:sym typeface="Wingdings" pitchFamily="2" charset="2"/>
              </a:rPr>
              <a:t> </a:t>
            </a:r>
          </a:p>
          <a:p>
            <a:pPr>
              <a:buFontTx/>
              <a:buNone/>
            </a:pPr>
            <a:r>
              <a:rPr lang="en-US" altLang="en-US" dirty="0">
                <a:ea typeface="ＭＳ Ｐゴシック" panose="020B0600070205080204" pitchFamily="34" charset="-128"/>
                <a:sym typeface="Wingdings" pitchFamily="2" charset="2"/>
              </a:rPr>
              <a:t>-&gt; job satisfaction </a:t>
            </a:r>
            <a:endParaRPr lang="en-US" altLang="en-US" dirty="0">
              <a:ea typeface="ＭＳ Ｐゴシック" panose="020B0600070205080204" pitchFamily="34" charset="-128"/>
            </a:endParaRPr>
          </a:p>
        </p:txBody>
      </p:sp>
      <p:sp>
        <p:nvSpPr>
          <p:cNvPr id="57348" name="Date Placeholder 3">
            <a:extLst>
              <a:ext uri="{FF2B5EF4-FFF2-40B4-BE49-F238E27FC236}">
                <a16:creationId xmlns:a16="http://schemas.microsoft.com/office/drawing/2014/main" id="{4E5F7595-72D0-3A41-A06F-59C644C6B485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 u="none"/>
              <a:t>OddBall: PAKDD 2021 Most Influential Paper</a:t>
            </a:r>
          </a:p>
        </p:txBody>
      </p:sp>
      <p:sp>
        <p:nvSpPr>
          <p:cNvPr id="57349" name="Footer Placeholder 4">
            <a:extLst>
              <a:ext uri="{FF2B5EF4-FFF2-40B4-BE49-F238E27FC236}">
                <a16:creationId xmlns:a16="http://schemas.microsoft.com/office/drawing/2014/main" id="{65B38711-F522-544D-947E-547455E0D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 u="none"/>
              <a:t>L. Akoglu, M. McGlohon, C. Faloutsos</a:t>
            </a:r>
          </a:p>
        </p:txBody>
      </p:sp>
      <p:sp>
        <p:nvSpPr>
          <p:cNvPr id="57350" name="Slide Number Placeholder 5">
            <a:extLst>
              <a:ext uri="{FF2B5EF4-FFF2-40B4-BE49-F238E27FC236}">
                <a16:creationId xmlns:a16="http://schemas.microsoft.com/office/drawing/2014/main" id="{9579B598-0999-744A-A35C-F7E5DA8D7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5B7A22C2-A8F2-104D-A84A-705FCBDE96CF}" type="slidenum">
              <a:rPr lang="en-US" altLang="en-US" sz="1400" u="none"/>
              <a:pPr/>
              <a:t>31</a:t>
            </a:fld>
            <a:endParaRPr lang="en-US" altLang="en-US" sz="1400" u="none"/>
          </a:p>
        </p:txBody>
      </p:sp>
    </p:spTree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2253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CA9CF61F-D18B-5946-9F36-FA97BCA712E8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2253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ea typeface="ＭＳ Ｐゴシック" charset="-128"/>
                <a:cs typeface="ＭＳ Ｐゴシック" charset="-128"/>
              </a:rPr>
              <a:t>Roadmap</a:t>
            </a:r>
          </a:p>
        </p:txBody>
      </p:sp>
      <p:sp>
        <p:nvSpPr>
          <p:cNvPr id="2253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a typeface="ＭＳ Ｐゴシック" charset="-128"/>
                <a:cs typeface="ＭＳ Ｐゴシック" charset="-128"/>
              </a:rPr>
              <a:t>Introduction – Motivation</a:t>
            </a:r>
          </a:p>
          <a:p>
            <a:r>
              <a:rPr lang="en-US" dirty="0">
                <a:ea typeface="ＭＳ Ｐゴシック" charset="-128"/>
                <a:cs typeface="ＭＳ Ｐゴシック" charset="-128"/>
              </a:rPr>
              <a:t>OddBall</a:t>
            </a:r>
          </a:p>
          <a:p>
            <a:r>
              <a:rPr lang="en-US" dirty="0">
                <a:ea typeface="ＭＳ Ｐゴシック" charset="-128"/>
                <a:cs typeface="ＭＳ Ｐゴシック" charset="-128"/>
              </a:rPr>
              <a:t>Last 10 years</a:t>
            </a:r>
          </a:p>
          <a:p>
            <a:r>
              <a:rPr lang="en-US" dirty="0">
                <a:ea typeface="ＭＳ Ｐゴシック" charset="-128"/>
                <a:cs typeface="ＭＳ Ｐゴシック" charset="-128"/>
              </a:rPr>
              <a:t>Future</a:t>
            </a:r>
          </a:p>
          <a:p>
            <a:pPr lvl="1"/>
            <a:r>
              <a:rPr lang="en-US" dirty="0">
                <a:ea typeface="ＭＳ Ｐゴシック" charset="-128"/>
                <a:cs typeface="ＭＳ Ｐゴシック" charset="-128"/>
              </a:rPr>
              <a:t>Q1) definition?</a:t>
            </a:r>
          </a:p>
          <a:p>
            <a:pPr lvl="1"/>
            <a:r>
              <a:rPr lang="en-US" dirty="0">
                <a:ea typeface="ＭＳ Ｐゴシック" charset="-128"/>
                <a:cs typeface="ＭＳ Ｐゴシック" charset="-128"/>
              </a:rPr>
              <a:t>Q2) automation?</a:t>
            </a:r>
          </a:p>
          <a:p>
            <a:pPr lvl="1"/>
            <a:r>
              <a:rPr lang="en-US" dirty="0">
                <a:ea typeface="ＭＳ Ｐゴシック" charset="-128"/>
                <a:cs typeface="ＭＳ Ｐゴシック" charset="-128"/>
              </a:rPr>
              <a:t>Q3) next steps?</a:t>
            </a:r>
          </a:p>
        </p:txBody>
      </p:sp>
      <p:sp>
        <p:nvSpPr>
          <p:cNvPr id="22534" name="AutoShape 4"/>
          <p:cNvSpPr>
            <a:spLocks noChangeArrowheads="1"/>
          </p:cNvSpPr>
          <p:nvPr/>
        </p:nvSpPr>
        <p:spPr bwMode="auto">
          <a:xfrm>
            <a:off x="307975" y="4948125"/>
            <a:ext cx="377825" cy="290513"/>
          </a:xfrm>
          <a:prstGeom prst="rightArrow">
            <a:avLst>
              <a:gd name="adj1" fmla="val 50000"/>
              <a:gd name="adj2" fmla="val 32514"/>
            </a:avLst>
          </a:prstGeom>
          <a:solidFill>
            <a:schemeClr val="tx2"/>
          </a:solidFill>
          <a:ln w="28575">
            <a:solidFill>
              <a:schemeClr val="tx2"/>
            </a:solidFill>
            <a:miter lim="800000"/>
            <a:headEnd type="none" w="sm" len="sm"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535" name="Date Placeholder 7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r>
              <a:rPr lang="en-US"/>
              <a:t>OddBall: PAKDD 2021 Most Influential Paper</a:t>
            </a:r>
          </a:p>
        </p:txBody>
      </p:sp>
      <p:pic>
        <p:nvPicPr>
          <p:cNvPr id="8" name="Picture 7" descr="energygen-roads.jp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67450" y="1371600"/>
            <a:ext cx="2457450" cy="1212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832683480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729D5A-C24D-0241-9EC8-108380239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– parting thoughts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EFB7D1-9146-A549-AFD1-53F570958F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Q1) Definition of anomaly?</a:t>
            </a:r>
          </a:p>
          <a:p>
            <a:pPr lvl="1"/>
            <a:r>
              <a:rPr lang="en-US" dirty="0"/>
              <a:t>A) “… strange/remote/unlikely, </a:t>
            </a:r>
            <a:r>
              <a:rPr lang="en-US" b="1" dirty="0"/>
              <a:t>wrt our biases/priors</a:t>
            </a:r>
            <a:r>
              <a:rPr lang="en-US" dirty="0"/>
              <a:t>”</a:t>
            </a:r>
          </a:p>
          <a:p>
            <a:r>
              <a:rPr lang="en-US" dirty="0"/>
              <a:t>Q2) can we automate it?</a:t>
            </a:r>
          </a:p>
          <a:p>
            <a:pPr lvl="1"/>
            <a:r>
              <a:rPr lang="en-US" dirty="0"/>
              <a:t>A) no, but: look for better models/biases/priors</a:t>
            </a:r>
          </a:p>
          <a:p>
            <a:r>
              <a:rPr lang="en-US" dirty="0"/>
              <a:t>Q3) next steps?</a:t>
            </a:r>
          </a:p>
          <a:p>
            <a:pPr lvl="1"/>
            <a:r>
              <a:rPr lang="en-US" dirty="0"/>
              <a:t>A) cross-disciplinarity -&gt; </a:t>
            </a:r>
            <a:r>
              <a:rPr lang="en-US" dirty="0" err="1"/>
              <a:t>new+better</a:t>
            </a:r>
            <a:r>
              <a:rPr lang="en-US" dirty="0"/>
              <a:t> models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DC2081-D347-504E-9134-C57D5AF1AA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OddBall: PAKDD 2021 Most Influential Paper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FB4C7F-0868-014A-9CA6-ED869B9232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47F471-BAD4-8A40-B5A2-0BC63D11E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052046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46E43C-F6C6-1B4D-9558-AD0FB0D00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BFD09B-8DD5-5B4B-95ED-E36940DEC0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Fractals / self-similarity (Norway)</a:t>
            </a:r>
          </a:p>
          <a:p>
            <a:r>
              <a:rPr lang="en-US" dirty="0"/>
              <a:t>Logistic parabola (flies; covid)</a:t>
            </a:r>
          </a:p>
          <a:p>
            <a:r>
              <a:rPr lang="en-US" dirty="0" err="1"/>
              <a:t>Lotka</a:t>
            </a:r>
            <a:r>
              <a:rPr lang="en-US" dirty="0"/>
              <a:t>-Volterra</a:t>
            </a:r>
          </a:p>
          <a:p>
            <a:r>
              <a:rPr lang="en-US" dirty="0"/>
              <a:t>Lorenz attractor (laser / synthetic )</a:t>
            </a:r>
          </a:p>
          <a:p>
            <a:r>
              <a:rPr lang="en-US" dirty="0"/>
              <a:t>Van der Pol / </a:t>
            </a:r>
            <a:r>
              <a:rPr lang="en-US" dirty="0" err="1"/>
              <a:t>FitzHugh</a:t>
            </a:r>
            <a:r>
              <a:rPr lang="en-US" dirty="0"/>
              <a:t>-Nagumo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951C1E-0BF0-C642-BCBD-EFC883CDF7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OddBall: PAKDD 2021 Most Influential Paper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D6249B-43CE-FD4A-9032-FBEB8C0497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4DD527-1BCF-3747-81F3-8EE0D9AAB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4F7DA3B3-BD9C-0A40-9180-9F77597BC97B}"/>
              </a:ext>
            </a:extLst>
          </p:cNvPr>
          <p:cNvSpPr/>
          <p:nvPr/>
        </p:nvSpPr>
        <p:spPr bwMode="auto">
          <a:xfrm>
            <a:off x="210207" y="3226676"/>
            <a:ext cx="8618483" cy="1713186"/>
          </a:xfrm>
          <a:prstGeom prst="roundRect">
            <a:avLst/>
          </a:prstGeom>
          <a:solidFill>
            <a:schemeClr val="bg1">
              <a:alpha val="74000"/>
            </a:schemeClr>
          </a:solidFill>
          <a:ln w="3175" cap="flat" cmpd="sng" algn="ctr">
            <a:noFill/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658193"/>
      </p:ext>
    </p:extLst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EB7AD-CF79-F74C-8F40-7BB90B8C3A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Q3.1)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41E03B-C8F1-1740-BA79-D9779C0509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D84E40-EDAE-084E-9E8B-7A7F911EC1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OddBall: PAKDD 2021 Most Influential Paper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453575-3C5A-DA41-9FB8-32B2AF9665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2B6174-8168-8843-933F-14DF9399A8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846255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Title 1">
            <a:extLst>
              <a:ext uri="{FF2B5EF4-FFF2-40B4-BE49-F238E27FC236}">
                <a16:creationId xmlns:a16="http://schemas.microsoft.com/office/drawing/2014/main" id="{8A8D6598-4589-4B42-A63D-5D1E81A081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Q: Any pattern?</a:t>
            </a:r>
          </a:p>
        </p:txBody>
      </p:sp>
      <p:sp>
        <p:nvSpPr>
          <p:cNvPr id="76803" name="Date Placeholder 3">
            <a:extLst>
              <a:ext uri="{FF2B5EF4-FFF2-40B4-BE49-F238E27FC236}">
                <a16:creationId xmlns:a16="http://schemas.microsoft.com/office/drawing/2014/main" id="{2D997361-CBF5-1740-B7B8-F20D3F479713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 u="none"/>
              <a:t>OddBall: PAKDD 2021 Most Influential Paper</a:t>
            </a:r>
          </a:p>
        </p:txBody>
      </p:sp>
      <p:sp>
        <p:nvSpPr>
          <p:cNvPr id="76804" name="Footer Placeholder 4">
            <a:extLst>
              <a:ext uri="{FF2B5EF4-FFF2-40B4-BE49-F238E27FC236}">
                <a16:creationId xmlns:a16="http://schemas.microsoft.com/office/drawing/2014/main" id="{B5A4D13B-C89C-434A-8CA7-E16B0C7EB0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 u="none"/>
              <a:t>L. Akoglu, M. McGlohon, C. Faloutsos</a:t>
            </a:r>
          </a:p>
        </p:txBody>
      </p:sp>
      <p:sp>
        <p:nvSpPr>
          <p:cNvPr id="76805" name="Slide Number Placeholder 5">
            <a:extLst>
              <a:ext uri="{FF2B5EF4-FFF2-40B4-BE49-F238E27FC236}">
                <a16:creationId xmlns:a16="http://schemas.microsoft.com/office/drawing/2014/main" id="{1B0C9659-8988-FD4C-9B51-81AC7C74DF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D2219647-B23F-1B4E-8AF0-17686F8C31B4}" type="slidenum">
              <a:rPr lang="en-US" altLang="en-US" sz="1400" u="none"/>
              <a:pPr/>
              <a:t>36</a:t>
            </a:fld>
            <a:endParaRPr lang="en-US" altLang="en-US" sz="1400" u="none"/>
          </a:p>
        </p:txBody>
      </p:sp>
      <p:pic>
        <p:nvPicPr>
          <p:cNvPr id="76807" name="Picture 11" descr="gmaps3a.gif">
            <a:extLst>
              <a:ext uri="{FF2B5EF4-FFF2-40B4-BE49-F238E27FC236}">
                <a16:creationId xmlns:a16="http://schemas.microsoft.com/office/drawing/2014/main" id="{76F17063-BC77-EA47-BAC4-505BB439B2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4725" y="1905000"/>
            <a:ext cx="4108450" cy="403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A0B0C8-7D9C-314E-A206-35B3B7FA1B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Title 1">
            <a:extLst>
              <a:ext uri="{FF2B5EF4-FFF2-40B4-BE49-F238E27FC236}">
                <a16:creationId xmlns:a16="http://schemas.microsoft.com/office/drawing/2014/main" id="{8A8D6598-4589-4B42-A63D-5D1E81A081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A: self similar!</a:t>
            </a:r>
          </a:p>
        </p:txBody>
      </p:sp>
      <p:sp>
        <p:nvSpPr>
          <p:cNvPr id="76803" name="Date Placeholder 3">
            <a:extLst>
              <a:ext uri="{FF2B5EF4-FFF2-40B4-BE49-F238E27FC236}">
                <a16:creationId xmlns:a16="http://schemas.microsoft.com/office/drawing/2014/main" id="{2D997361-CBF5-1740-B7B8-F20D3F479713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 u="none"/>
              <a:t>OddBall: PAKDD 2021 Most Influential Paper</a:t>
            </a:r>
          </a:p>
        </p:txBody>
      </p:sp>
      <p:sp>
        <p:nvSpPr>
          <p:cNvPr id="76804" name="Footer Placeholder 4">
            <a:extLst>
              <a:ext uri="{FF2B5EF4-FFF2-40B4-BE49-F238E27FC236}">
                <a16:creationId xmlns:a16="http://schemas.microsoft.com/office/drawing/2014/main" id="{B5A4D13B-C89C-434A-8CA7-E16B0C7EB0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 u="none"/>
              <a:t>L. Akoglu, M. McGlohon, C. Faloutsos</a:t>
            </a:r>
          </a:p>
        </p:txBody>
      </p:sp>
      <p:sp>
        <p:nvSpPr>
          <p:cNvPr id="76805" name="Slide Number Placeholder 5">
            <a:extLst>
              <a:ext uri="{FF2B5EF4-FFF2-40B4-BE49-F238E27FC236}">
                <a16:creationId xmlns:a16="http://schemas.microsoft.com/office/drawing/2014/main" id="{1B0C9659-8988-FD4C-9B51-81AC7C74DF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D2219647-B23F-1B4E-8AF0-17686F8C31B4}" type="slidenum">
              <a:rPr lang="en-US" altLang="en-US" sz="1400" u="none"/>
              <a:pPr/>
              <a:t>37</a:t>
            </a:fld>
            <a:endParaRPr lang="en-US" altLang="en-US" sz="1400" u="none"/>
          </a:p>
        </p:txBody>
      </p:sp>
      <p:pic>
        <p:nvPicPr>
          <p:cNvPr id="76807" name="Picture 11" descr="gmaps3a.gif">
            <a:extLst>
              <a:ext uri="{FF2B5EF4-FFF2-40B4-BE49-F238E27FC236}">
                <a16:creationId xmlns:a16="http://schemas.microsoft.com/office/drawing/2014/main" id="{76F17063-BC77-EA47-BAC4-505BB439B2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4725" y="1905000"/>
            <a:ext cx="4108450" cy="403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A0B0C8-7D9C-314E-A206-35B3B7FA1B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9540187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Title 1">
            <a:extLst>
              <a:ext uri="{FF2B5EF4-FFF2-40B4-BE49-F238E27FC236}">
                <a16:creationId xmlns:a16="http://schemas.microsoft.com/office/drawing/2014/main" id="{8A8D6598-4589-4B42-A63D-5D1E81A081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Real, self similar dataset</a:t>
            </a:r>
          </a:p>
        </p:txBody>
      </p:sp>
      <p:sp>
        <p:nvSpPr>
          <p:cNvPr id="76803" name="Date Placeholder 3">
            <a:extLst>
              <a:ext uri="{FF2B5EF4-FFF2-40B4-BE49-F238E27FC236}">
                <a16:creationId xmlns:a16="http://schemas.microsoft.com/office/drawing/2014/main" id="{2D997361-CBF5-1740-B7B8-F20D3F479713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 u="none"/>
              <a:t>OddBall: PAKDD 2021 Most Influential Paper</a:t>
            </a:r>
          </a:p>
        </p:txBody>
      </p:sp>
      <p:sp>
        <p:nvSpPr>
          <p:cNvPr id="76804" name="Footer Placeholder 4">
            <a:extLst>
              <a:ext uri="{FF2B5EF4-FFF2-40B4-BE49-F238E27FC236}">
                <a16:creationId xmlns:a16="http://schemas.microsoft.com/office/drawing/2014/main" id="{B5A4D13B-C89C-434A-8CA7-E16B0C7EB0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 u="none"/>
              <a:t>L. Akoglu, M. McGlohon, C. Faloutsos</a:t>
            </a:r>
          </a:p>
        </p:txBody>
      </p:sp>
      <p:sp>
        <p:nvSpPr>
          <p:cNvPr id="76805" name="Slide Number Placeholder 5">
            <a:extLst>
              <a:ext uri="{FF2B5EF4-FFF2-40B4-BE49-F238E27FC236}">
                <a16:creationId xmlns:a16="http://schemas.microsoft.com/office/drawing/2014/main" id="{1B0C9659-8988-FD4C-9B51-81AC7C74DF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D2219647-B23F-1B4E-8AF0-17686F8C31B4}" type="slidenum">
              <a:rPr lang="en-US" altLang="en-US" sz="1400" u="none"/>
              <a:pPr/>
              <a:t>38</a:t>
            </a:fld>
            <a:endParaRPr lang="en-US" altLang="en-US" sz="1400" u="none"/>
          </a:p>
        </p:txBody>
      </p:sp>
      <p:pic>
        <p:nvPicPr>
          <p:cNvPr id="76806" name="Content Placeholder 10" descr="gmaps1a.gif">
            <a:extLst>
              <a:ext uri="{FF2B5EF4-FFF2-40B4-BE49-F238E27FC236}">
                <a16:creationId xmlns:a16="http://schemas.microsoft.com/office/drawing/2014/main" id="{096BEB86-2B36-1049-AE36-C3B065E991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939" r="-267"/>
          <a:stretch>
            <a:fillRect/>
          </a:stretch>
        </p:blipFill>
        <p:spPr>
          <a:xfrm>
            <a:off x="152400" y="1905000"/>
            <a:ext cx="4310063" cy="4114800"/>
          </a:xfrm>
        </p:spPr>
      </p:pic>
      <p:pic>
        <p:nvPicPr>
          <p:cNvPr id="76807" name="Picture 11" descr="gmaps3a.gif">
            <a:extLst>
              <a:ext uri="{FF2B5EF4-FFF2-40B4-BE49-F238E27FC236}">
                <a16:creationId xmlns:a16="http://schemas.microsoft.com/office/drawing/2014/main" id="{76F17063-BC77-EA47-BAC4-505BB439B2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4725" y="1905000"/>
            <a:ext cx="4108450" cy="403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08136427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Title 1">
            <a:extLst>
              <a:ext uri="{FF2B5EF4-FFF2-40B4-BE49-F238E27FC236}">
                <a16:creationId xmlns:a16="http://schemas.microsoft.com/office/drawing/2014/main" id="{DD8E23C0-C530-3A47-A181-A4C3F887A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Real, self similar dataset</a:t>
            </a:r>
          </a:p>
        </p:txBody>
      </p:sp>
      <p:sp>
        <p:nvSpPr>
          <p:cNvPr id="77827" name="Date Placeholder 3">
            <a:extLst>
              <a:ext uri="{FF2B5EF4-FFF2-40B4-BE49-F238E27FC236}">
                <a16:creationId xmlns:a16="http://schemas.microsoft.com/office/drawing/2014/main" id="{17B68E2C-E791-3440-8BCB-73E08BD72E29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 u="none"/>
              <a:t>OddBall: PAKDD 2021 Most Influential Paper</a:t>
            </a:r>
          </a:p>
        </p:txBody>
      </p:sp>
      <p:sp>
        <p:nvSpPr>
          <p:cNvPr id="77828" name="Footer Placeholder 4">
            <a:extLst>
              <a:ext uri="{FF2B5EF4-FFF2-40B4-BE49-F238E27FC236}">
                <a16:creationId xmlns:a16="http://schemas.microsoft.com/office/drawing/2014/main" id="{AA370791-7742-7546-8675-3FB9AD6C92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 u="none"/>
              <a:t>L. Akoglu, M. McGlohon, C. Faloutsos</a:t>
            </a:r>
          </a:p>
        </p:txBody>
      </p:sp>
      <p:sp>
        <p:nvSpPr>
          <p:cNvPr id="77829" name="Slide Number Placeholder 5">
            <a:extLst>
              <a:ext uri="{FF2B5EF4-FFF2-40B4-BE49-F238E27FC236}">
                <a16:creationId xmlns:a16="http://schemas.microsoft.com/office/drawing/2014/main" id="{2ABD02A4-2771-AF47-A1F8-92D9391AE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342D7D56-8D06-204C-8DAD-104AB60FC45C}" type="slidenum">
              <a:rPr lang="en-US" altLang="en-US" sz="1400" u="none"/>
              <a:pPr/>
              <a:t>39</a:t>
            </a:fld>
            <a:endParaRPr lang="en-US" altLang="en-US" sz="1400" u="none"/>
          </a:p>
        </p:txBody>
      </p:sp>
      <p:pic>
        <p:nvPicPr>
          <p:cNvPr id="77830" name="Content Placeholder 10" descr="gmaps1a.gif">
            <a:extLst>
              <a:ext uri="{FF2B5EF4-FFF2-40B4-BE49-F238E27FC236}">
                <a16:creationId xmlns:a16="http://schemas.microsoft.com/office/drawing/2014/main" id="{225BF922-AADD-C945-8D20-D3A336E620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939" r="-267"/>
          <a:stretch>
            <a:fillRect/>
          </a:stretch>
        </p:blipFill>
        <p:spPr>
          <a:xfrm>
            <a:off x="152400" y="1905000"/>
            <a:ext cx="4310063" cy="4114800"/>
          </a:xfrm>
        </p:spPr>
      </p:pic>
      <p:pic>
        <p:nvPicPr>
          <p:cNvPr id="77831" name="Picture 11" descr="gmaps3a.gif">
            <a:extLst>
              <a:ext uri="{FF2B5EF4-FFF2-40B4-BE49-F238E27FC236}">
                <a16:creationId xmlns:a16="http://schemas.microsoft.com/office/drawing/2014/main" id="{F1982FC4-91D2-C746-87EA-2AE1C3C267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4725" y="1905000"/>
            <a:ext cx="4108450" cy="403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7832" name="Rectangle 7">
            <a:extLst>
              <a:ext uri="{FF2B5EF4-FFF2-40B4-BE49-F238E27FC236}">
                <a16:creationId xmlns:a16="http://schemas.microsoft.com/office/drawing/2014/main" id="{AC16F1B9-35BF-6F40-A075-A9DE48489D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8800" y="3657600"/>
            <a:ext cx="304800" cy="304800"/>
          </a:xfrm>
          <a:prstGeom prst="rect">
            <a:avLst/>
          </a:prstGeom>
          <a:noFill/>
          <a:ln w="50800">
            <a:solidFill>
              <a:schemeClr val="tx2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cxnSp>
        <p:nvCxnSpPr>
          <p:cNvPr id="77833" name="Straight Connector 8">
            <a:extLst>
              <a:ext uri="{FF2B5EF4-FFF2-40B4-BE49-F238E27FC236}">
                <a16:creationId xmlns:a16="http://schemas.microsoft.com/office/drawing/2014/main" id="{D72F107C-A50C-A74E-9F48-C734A74B980F}"/>
              </a:ext>
            </a:extLst>
          </p:cNvPr>
          <p:cNvCxnSpPr>
            <a:cxnSpLocks noChangeShapeType="1"/>
          </p:cNvCxnSpPr>
          <p:nvPr/>
        </p:nvCxnSpPr>
        <p:spPr bwMode="auto">
          <a:xfrm rot="10800000" flipV="1">
            <a:off x="2133600" y="1981200"/>
            <a:ext cx="2743200" cy="167640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 type="none" w="sm" len="sm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7834" name="Straight Connector 9">
            <a:extLst>
              <a:ext uri="{FF2B5EF4-FFF2-40B4-BE49-F238E27FC236}">
                <a16:creationId xmlns:a16="http://schemas.microsoft.com/office/drawing/2014/main" id="{D920D316-663C-0645-AE1C-4A1D51E18601}"/>
              </a:ext>
            </a:extLst>
          </p:cNvPr>
          <p:cNvCxnSpPr>
            <a:cxnSpLocks noChangeShapeType="1"/>
          </p:cNvCxnSpPr>
          <p:nvPr/>
        </p:nvCxnSpPr>
        <p:spPr bwMode="auto">
          <a:xfrm rot="10800000">
            <a:off x="2133600" y="3962400"/>
            <a:ext cx="2743200" cy="190500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 type="none" w="sm" len="sm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729D5A-C24D-0241-9EC8-108380239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– parting thoughts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EFB7D1-9146-A549-AFD1-53F570958F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Q1) Definition of anomaly?</a:t>
            </a:r>
          </a:p>
          <a:p>
            <a:pPr lvl="1"/>
            <a:r>
              <a:rPr lang="en-US" dirty="0"/>
              <a:t>A) “… strange/remote/unlikely, </a:t>
            </a:r>
            <a:r>
              <a:rPr lang="en-US" b="1" dirty="0"/>
              <a:t>wrt our biases/priors</a:t>
            </a:r>
            <a:r>
              <a:rPr lang="en-US" dirty="0"/>
              <a:t>”</a:t>
            </a:r>
          </a:p>
          <a:p>
            <a:r>
              <a:rPr lang="en-US" dirty="0"/>
              <a:t>Q2) can we automate it?</a:t>
            </a:r>
          </a:p>
          <a:p>
            <a:pPr lvl="1"/>
            <a:r>
              <a:rPr lang="en-US" dirty="0"/>
              <a:t>A) no, but: look for better models/biases/priors</a:t>
            </a:r>
          </a:p>
          <a:p>
            <a:r>
              <a:rPr lang="en-US" dirty="0"/>
              <a:t>Q3) next steps?</a:t>
            </a:r>
          </a:p>
          <a:p>
            <a:pPr lvl="1"/>
            <a:r>
              <a:rPr lang="en-US" dirty="0"/>
              <a:t>A) cross-disciplinarity -&gt; </a:t>
            </a:r>
            <a:r>
              <a:rPr lang="en-US" dirty="0" err="1"/>
              <a:t>new+better</a:t>
            </a:r>
            <a:r>
              <a:rPr lang="en-US" dirty="0"/>
              <a:t> models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DC2081-D347-504E-9134-C57D5AF1AA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OddBall: PAKDD 2021 Most Influential Paper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FB4C7F-0868-014A-9CA6-ED869B9232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47F471-BAD4-8A40-B5A2-0BC63D11E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602978"/>
      </p:ext>
    </p:extLst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Title 1">
            <a:extLst>
              <a:ext uri="{FF2B5EF4-FFF2-40B4-BE49-F238E27FC236}">
                <a16:creationId xmlns:a16="http://schemas.microsoft.com/office/drawing/2014/main" id="{0099D26E-FFB9-8547-A697-536C7A5E4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Real, self similar dataset</a:t>
            </a:r>
          </a:p>
        </p:txBody>
      </p:sp>
      <p:sp>
        <p:nvSpPr>
          <p:cNvPr id="78851" name="Date Placeholder 3">
            <a:extLst>
              <a:ext uri="{FF2B5EF4-FFF2-40B4-BE49-F238E27FC236}">
                <a16:creationId xmlns:a16="http://schemas.microsoft.com/office/drawing/2014/main" id="{B173825D-E916-C24C-B61D-D507D5D26337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 u="none"/>
              <a:t>OddBall: PAKDD 2021 Most Influential Paper</a:t>
            </a:r>
          </a:p>
        </p:txBody>
      </p:sp>
      <p:sp>
        <p:nvSpPr>
          <p:cNvPr id="78852" name="Footer Placeholder 4">
            <a:extLst>
              <a:ext uri="{FF2B5EF4-FFF2-40B4-BE49-F238E27FC236}">
                <a16:creationId xmlns:a16="http://schemas.microsoft.com/office/drawing/2014/main" id="{A9C2F43E-DB3C-3245-A973-C3F91A0368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 u="none"/>
              <a:t>L. Akoglu, M. McGlohon, C. Faloutsos</a:t>
            </a:r>
          </a:p>
        </p:txBody>
      </p:sp>
      <p:sp>
        <p:nvSpPr>
          <p:cNvPr id="78853" name="Slide Number Placeholder 5">
            <a:extLst>
              <a:ext uri="{FF2B5EF4-FFF2-40B4-BE49-F238E27FC236}">
                <a16:creationId xmlns:a16="http://schemas.microsoft.com/office/drawing/2014/main" id="{0AE4415F-BD86-5A44-B23F-767F3B7F8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240E1A48-FAFA-234F-85A9-F93DCD8D5315}" type="slidenum">
              <a:rPr lang="en-US" altLang="en-US" sz="1400" u="none"/>
              <a:pPr/>
              <a:t>40</a:t>
            </a:fld>
            <a:endParaRPr lang="en-US" altLang="en-US" sz="1400" u="none"/>
          </a:p>
        </p:txBody>
      </p:sp>
      <p:pic>
        <p:nvPicPr>
          <p:cNvPr id="78854" name="Content Placeholder 10" descr="gmaps1a.gif">
            <a:extLst>
              <a:ext uri="{FF2B5EF4-FFF2-40B4-BE49-F238E27FC236}">
                <a16:creationId xmlns:a16="http://schemas.microsoft.com/office/drawing/2014/main" id="{CE2BBE10-6528-B74A-95F8-9B4FA131D6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939" r="-267"/>
          <a:stretch>
            <a:fillRect/>
          </a:stretch>
        </p:blipFill>
        <p:spPr>
          <a:xfrm>
            <a:off x="152400" y="1905000"/>
            <a:ext cx="4310063" cy="4114800"/>
          </a:xfrm>
        </p:spPr>
      </p:pic>
      <p:pic>
        <p:nvPicPr>
          <p:cNvPr id="78855" name="Picture 11" descr="gmaps3a.gif">
            <a:extLst>
              <a:ext uri="{FF2B5EF4-FFF2-40B4-BE49-F238E27FC236}">
                <a16:creationId xmlns:a16="http://schemas.microsoft.com/office/drawing/2014/main" id="{C1C7AB4C-A8D6-394D-9875-FA48C111B7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4725" y="1905000"/>
            <a:ext cx="4108450" cy="403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8856" name="Rectangle 7">
            <a:extLst>
              <a:ext uri="{FF2B5EF4-FFF2-40B4-BE49-F238E27FC236}">
                <a16:creationId xmlns:a16="http://schemas.microsoft.com/office/drawing/2014/main" id="{F5887127-1142-8942-9EA5-4ADFA8D544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9800" y="3962400"/>
            <a:ext cx="457200" cy="457200"/>
          </a:xfrm>
          <a:prstGeom prst="rect">
            <a:avLst/>
          </a:prstGeom>
          <a:noFill/>
          <a:ln w="50800">
            <a:solidFill>
              <a:srgbClr val="008000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cxnSp>
        <p:nvCxnSpPr>
          <p:cNvPr id="78857" name="Straight Connector 9">
            <a:extLst>
              <a:ext uri="{FF2B5EF4-FFF2-40B4-BE49-F238E27FC236}">
                <a16:creationId xmlns:a16="http://schemas.microsoft.com/office/drawing/2014/main" id="{E01AA15F-E99D-5F43-8412-491DD2734A81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V="1">
            <a:off x="4152900" y="2095500"/>
            <a:ext cx="1981200" cy="1752600"/>
          </a:xfrm>
          <a:prstGeom prst="line">
            <a:avLst/>
          </a:prstGeom>
          <a:noFill/>
          <a:ln w="12700">
            <a:solidFill>
              <a:srgbClr val="008000"/>
            </a:solidFill>
            <a:round/>
            <a:headEnd type="none" w="sm" len="sm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8858" name="Straight Connector 11">
            <a:extLst>
              <a:ext uri="{FF2B5EF4-FFF2-40B4-BE49-F238E27FC236}">
                <a16:creationId xmlns:a16="http://schemas.microsoft.com/office/drawing/2014/main" id="{8BF327CB-E6D3-B64D-8F29-BB3BC0275B01}"/>
              </a:ext>
            </a:extLst>
          </p:cNvPr>
          <p:cNvCxnSpPr>
            <a:cxnSpLocks noChangeShapeType="1"/>
          </p:cNvCxnSpPr>
          <p:nvPr/>
        </p:nvCxnSpPr>
        <p:spPr bwMode="auto">
          <a:xfrm rot="10800000" flipV="1">
            <a:off x="4267200" y="4419600"/>
            <a:ext cx="1752600" cy="1447800"/>
          </a:xfrm>
          <a:prstGeom prst="line">
            <a:avLst/>
          </a:prstGeom>
          <a:noFill/>
          <a:ln w="12700">
            <a:solidFill>
              <a:srgbClr val="008000"/>
            </a:solidFill>
            <a:round/>
            <a:headEnd type="none" w="sm" len="sm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Title 1">
            <a:extLst>
              <a:ext uri="{FF2B5EF4-FFF2-40B4-BE49-F238E27FC236}">
                <a16:creationId xmlns:a16="http://schemas.microsoft.com/office/drawing/2014/main" id="{F2708751-1510-D543-80A6-F531F9D31C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Real, self similar dataset</a:t>
            </a:r>
          </a:p>
        </p:txBody>
      </p:sp>
      <p:sp>
        <p:nvSpPr>
          <p:cNvPr id="79875" name="Date Placeholder 3">
            <a:extLst>
              <a:ext uri="{FF2B5EF4-FFF2-40B4-BE49-F238E27FC236}">
                <a16:creationId xmlns:a16="http://schemas.microsoft.com/office/drawing/2014/main" id="{8D4DFF2A-2C15-F947-A7D8-589265996833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 u="none"/>
              <a:t>OddBall: PAKDD 2021 Most Influential Paper</a:t>
            </a:r>
          </a:p>
        </p:txBody>
      </p:sp>
      <p:sp>
        <p:nvSpPr>
          <p:cNvPr id="79876" name="Footer Placeholder 4">
            <a:extLst>
              <a:ext uri="{FF2B5EF4-FFF2-40B4-BE49-F238E27FC236}">
                <a16:creationId xmlns:a16="http://schemas.microsoft.com/office/drawing/2014/main" id="{59F4AA8C-1F5E-BC48-AE3F-F4F5662ADE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 u="none"/>
              <a:t>L. Akoglu, M. McGlohon, C. Faloutsos</a:t>
            </a:r>
          </a:p>
        </p:txBody>
      </p:sp>
      <p:sp>
        <p:nvSpPr>
          <p:cNvPr id="79877" name="Slide Number Placeholder 5">
            <a:extLst>
              <a:ext uri="{FF2B5EF4-FFF2-40B4-BE49-F238E27FC236}">
                <a16:creationId xmlns:a16="http://schemas.microsoft.com/office/drawing/2014/main" id="{9F25DF16-48AA-404A-AA73-9400A788B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4AB4B6F4-3134-7D4D-ACA5-3428AD800800}" type="slidenum">
              <a:rPr lang="en-US" altLang="en-US" sz="1400" u="none"/>
              <a:pPr/>
              <a:t>41</a:t>
            </a:fld>
            <a:endParaRPr lang="en-US" altLang="en-US" sz="1400" u="none"/>
          </a:p>
        </p:txBody>
      </p:sp>
      <p:pic>
        <p:nvPicPr>
          <p:cNvPr id="79878" name="Content Placeholder 10" descr="gmaps1a.gif">
            <a:extLst>
              <a:ext uri="{FF2B5EF4-FFF2-40B4-BE49-F238E27FC236}">
                <a16:creationId xmlns:a16="http://schemas.microsoft.com/office/drawing/2014/main" id="{8B9B689F-58C0-974E-BBB2-B07996A2D6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939" r="-267"/>
          <a:stretch>
            <a:fillRect/>
          </a:stretch>
        </p:blipFill>
        <p:spPr>
          <a:xfrm>
            <a:off x="152400" y="1905000"/>
            <a:ext cx="4310063" cy="4114800"/>
          </a:xfrm>
        </p:spPr>
      </p:pic>
      <p:pic>
        <p:nvPicPr>
          <p:cNvPr id="79879" name="Picture 11" descr="gmaps3a.gif">
            <a:extLst>
              <a:ext uri="{FF2B5EF4-FFF2-40B4-BE49-F238E27FC236}">
                <a16:creationId xmlns:a16="http://schemas.microsoft.com/office/drawing/2014/main" id="{F1F97F91-691A-6A4A-859F-DB9FAA89C2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4725" y="1905000"/>
            <a:ext cx="4108450" cy="403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9880" name="Rectangle 7">
            <a:extLst>
              <a:ext uri="{FF2B5EF4-FFF2-40B4-BE49-F238E27FC236}">
                <a16:creationId xmlns:a16="http://schemas.microsoft.com/office/drawing/2014/main" id="{7736438E-E0AA-4A43-A815-5CE107EAEF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9800" y="3962400"/>
            <a:ext cx="457200" cy="457200"/>
          </a:xfrm>
          <a:prstGeom prst="rect">
            <a:avLst/>
          </a:prstGeom>
          <a:noFill/>
          <a:ln w="50800">
            <a:solidFill>
              <a:srgbClr val="008000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cxnSp>
        <p:nvCxnSpPr>
          <p:cNvPr id="79881" name="Straight Connector 9">
            <a:extLst>
              <a:ext uri="{FF2B5EF4-FFF2-40B4-BE49-F238E27FC236}">
                <a16:creationId xmlns:a16="http://schemas.microsoft.com/office/drawing/2014/main" id="{2D7470FA-659D-9044-87AD-36318EBF33D2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V="1">
            <a:off x="4152900" y="2095500"/>
            <a:ext cx="1981200" cy="1752600"/>
          </a:xfrm>
          <a:prstGeom prst="line">
            <a:avLst/>
          </a:prstGeom>
          <a:noFill/>
          <a:ln w="12700">
            <a:solidFill>
              <a:srgbClr val="008000"/>
            </a:solidFill>
            <a:round/>
            <a:headEnd type="none" w="sm" len="sm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9882" name="Straight Connector 11">
            <a:extLst>
              <a:ext uri="{FF2B5EF4-FFF2-40B4-BE49-F238E27FC236}">
                <a16:creationId xmlns:a16="http://schemas.microsoft.com/office/drawing/2014/main" id="{0B31D3D8-D5A0-7248-A607-227033EC6EE8}"/>
              </a:ext>
            </a:extLst>
          </p:cNvPr>
          <p:cNvCxnSpPr>
            <a:cxnSpLocks noChangeShapeType="1"/>
          </p:cNvCxnSpPr>
          <p:nvPr/>
        </p:nvCxnSpPr>
        <p:spPr bwMode="auto">
          <a:xfrm rot="10800000" flipV="1">
            <a:off x="4267200" y="4419600"/>
            <a:ext cx="1752600" cy="1447800"/>
          </a:xfrm>
          <a:prstGeom prst="line">
            <a:avLst/>
          </a:prstGeom>
          <a:noFill/>
          <a:ln w="12700">
            <a:solidFill>
              <a:srgbClr val="008000"/>
            </a:solidFill>
            <a:round/>
            <a:headEnd type="none" w="sm" len="sm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9883" name="Rectangle 10">
            <a:extLst>
              <a:ext uri="{FF2B5EF4-FFF2-40B4-BE49-F238E27FC236}">
                <a16:creationId xmlns:a16="http://schemas.microsoft.com/office/drawing/2014/main" id="{35423957-71E2-6B41-AC29-5653516CD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8800" y="3657600"/>
            <a:ext cx="304800" cy="304800"/>
          </a:xfrm>
          <a:prstGeom prst="rect">
            <a:avLst/>
          </a:prstGeom>
          <a:noFill/>
          <a:ln w="50800">
            <a:solidFill>
              <a:schemeClr val="tx2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cxnSp>
        <p:nvCxnSpPr>
          <p:cNvPr id="79884" name="Straight Connector 12">
            <a:extLst>
              <a:ext uri="{FF2B5EF4-FFF2-40B4-BE49-F238E27FC236}">
                <a16:creationId xmlns:a16="http://schemas.microsoft.com/office/drawing/2014/main" id="{28961153-F3D3-2948-8109-A1B77312545A}"/>
              </a:ext>
            </a:extLst>
          </p:cNvPr>
          <p:cNvCxnSpPr>
            <a:cxnSpLocks noChangeShapeType="1"/>
          </p:cNvCxnSpPr>
          <p:nvPr/>
        </p:nvCxnSpPr>
        <p:spPr bwMode="auto">
          <a:xfrm rot="10800000" flipV="1">
            <a:off x="2133600" y="1981200"/>
            <a:ext cx="2743200" cy="167640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 type="none" w="sm" len="sm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9885" name="Straight Connector 13">
            <a:extLst>
              <a:ext uri="{FF2B5EF4-FFF2-40B4-BE49-F238E27FC236}">
                <a16:creationId xmlns:a16="http://schemas.microsoft.com/office/drawing/2014/main" id="{4B372983-34B0-AF49-8958-88048B7D6CA6}"/>
              </a:ext>
            </a:extLst>
          </p:cNvPr>
          <p:cNvCxnSpPr>
            <a:cxnSpLocks noChangeShapeType="1"/>
          </p:cNvCxnSpPr>
          <p:nvPr/>
        </p:nvCxnSpPr>
        <p:spPr bwMode="auto">
          <a:xfrm rot="10800000">
            <a:off x="2133600" y="3962400"/>
            <a:ext cx="2743200" cy="190500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 type="none" w="sm" len="sm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898" name="Content Placeholder 10" descr="gmaps-norway.gif">
            <a:extLst>
              <a:ext uri="{FF2B5EF4-FFF2-40B4-BE49-F238E27FC236}">
                <a16:creationId xmlns:a16="http://schemas.microsoft.com/office/drawing/2014/main" id="{D852D5FB-16E3-CE4B-A755-9324EF36CB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72000" y="1676400"/>
            <a:ext cx="4114800" cy="4114800"/>
          </a:xfrm>
        </p:spPr>
      </p:pic>
      <p:sp>
        <p:nvSpPr>
          <p:cNvPr id="80899" name="Title 1">
            <a:extLst>
              <a:ext uri="{FF2B5EF4-FFF2-40B4-BE49-F238E27FC236}">
                <a16:creationId xmlns:a16="http://schemas.microsoft.com/office/drawing/2014/main" id="{D3F47D2A-2323-B140-83AE-D257D6775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80900" name="Date Placeholder 3">
            <a:extLst>
              <a:ext uri="{FF2B5EF4-FFF2-40B4-BE49-F238E27FC236}">
                <a16:creationId xmlns:a16="http://schemas.microsoft.com/office/drawing/2014/main" id="{DABE3B6F-9301-4C41-997C-91AE9AF91962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 u="none"/>
              <a:t>OddBall: PAKDD 2021 Most Influential Paper</a:t>
            </a:r>
          </a:p>
        </p:txBody>
      </p:sp>
      <p:sp>
        <p:nvSpPr>
          <p:cNvPr id="80901" name="Footer Placeholder 4">
            <a:extLst>
              <a:ext uri="{FF2B5EF4-FFF2-40B4-BE49-F238E27FC236}">
                <a16:creationId xmlns:a16="http://schemas.microsoft.com/office/drawing/2014/main" id="{E433B448-24B7-1B40-9985-4F14543DC6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 u="none"/>
              <a:t>L. Akoglu, M. McGlohon, C. Faloutsos</a:t>
            </a:r>
          </a:p>
        </p:txBody>
      </p:sp>
      <p:sp>
        <p:nvSpPr>
          <p:cNvPr id="80902" name="Slide Number Placeholder 5">
            <a:extLst>
              <a:ext uri="{FF2B5EF4-FFF2-40B4-BE49-F238E27FC236}">
                <a16:creationId xmlns:a16="http://schemas.microsoft.com/office/drawing/2014/main" id="{64044177-F417-174C-B468-5154439CB7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D71487CD-2DEE-5B45-8AC0-1283CAD49386}" type="slidenum">
              <a:rPr lang="en-US" altLang="en-US" sz="1400" u="none"/>
              <a:pPr/>
              <a:t>42</a:t>
            </a:fld>
            <a:endParaRPr lang="en-US" altLang="en-US" sz="1400" u="none"/>
          </a:p>
        </p:txBody>
      </p:sp>
      <p:sp>
        <p:nvSpPr>
          <p:cNvPr id="80903" name="Rectangle 7">
            <a:extLst>
              <a:ext uri="{FF2B5EF4-FFF2-40B4-BE49-F238E27FC236}">
                <a16:creationId xmlns:a16="http://schemas.microsoft.com/office/drawing/2014/main" id="{672E00DC-33C4-2043-8CBC-F820BAD504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29400" y="3429000"/>
            <a:ext cx="152400" cy="152400"/>
          </a:xfrm>
          <a:prstGeom prst="rect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80904" name="TextBox 8">
            <a:extLst>
              <a:ext uri="{FF2B5EF4-FFF2-40B4-BE49-F238E27FC236}">
                <a16:creationId xmlns:a16="http://schemas.microsoft.com/office/drawing/2014/main" id="{3FC50A08-00B8-1245-B37D-251E593A43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" y="2057400"/>
            <a:ext cx="3886200" cy="181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just">
              <a:buFont typeface="Arial" panose="020B0604020202020204" pitchFamily="34" charset="0"/>
              <a:buChar char="•"/>
            </a:pPr>
            <a:r>
              <a:rPr lang="en-US" altLang="en-US" u="none"/>
              <a:t> the </a:t>
            </a:r>
            <a:r>
              <a:rPr lang="en-US" altLang="en-US" u="none">
                <a:solidFill>
                  <a:schemeClr val="tx2"/>
                </a:solidFill>
              </a:rPr>
              <a:t>red </a:t>
            </a:r>
            <a:r>
              <a:rPr lang="en-US" altLang="en-US" u="none"/>
              <a:t>is true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altLang="en-US" u="none"/>
              <a:t> origin: Norway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altLang="en-US" u="none"/>
              <a:t>but most other coastlines are ‘self-similar’, too!</a:t>
            </a:r>
          </a:p>
        </p:txBody>
      </p:sp>
      <p:sp>
        <p:nvSpPr>
          <p:cNvPr id="80905" name="Rectangle 9">
            <a:extLst>
              <a:ext uri="{FF2B5EF4-FFF2-40B4-BE49-F238E27FC236}">
                <a16:creationId xmlns:a16="http://schemas.microsoft.com/office/drawing/2014/main" id="{983D9220-D110-E247-A6B3-279CC2A63E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0" y="457200"/>
            <a:ext cx="1981200" cy="6858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round/>
                <a:headEnd type="none" w="sm" len="sm"/>
                <a:tailEnd type="triangle" w="med" len="med"/>
              </a14:hiddenLine>
            </a:ext>
          </a:extLst>
        </p:spPr>
        <p:txBody>
          <a:bodyPr wrap="none" anchor="ctr"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pic>
        <p:nvPicPr>
          <p:cNvPr id="10" name="Content Placeholder 7" descr="sierpinski.eps">
            <a:extLst>
              <a:ext uri="{FF2B5EF4-FFF2-40B4-BE49-F238E27FC236}">
                <a16:creationId xmlns:a16="http://schemas.microsoft.com/office/drawing/2014/main" id="{339A04FF-DE23-4E4B-ABB8-EAD97C4D1D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112" r="-16112"/>
          <a:stretch>
            <a:fillRect/>
          </a:stretch>
        </p:blipFill>
        <p:spPr bwMode="auto">
          <a:xfrm>
            <a:off x="457200" y="4260850"/>
            <a:ext cx="3022641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718361450"/>
      </p:ext>
    </p:extLst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898" name="Content Placeholder 10" descr="gmaps-norway.gif">
            <a:extLst>
              <a:ext uri="{FF2B5EF4-FFF2-40B4-BE49-F238E27FC236}">
                <a16:creationId xmlns:a16="http://schemas.microsoft.com/office/drawing/2014/main" id="{D852D5FB-16E3-CE4B-A755-9324EF36CB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72000" y="1676400"/>
            <a:ext cx="4114800" cy="4114800"/>
          </a:xfrm>
        </p:spPr>
      </p:pic>
      <p:sp>
        <p:nvSpPr>
          <p:cNvPr id="80899" name="Title 1">
            <a:extLst>
              <a:ext uri="{FF2B5EF4-FFF2-40B4-BE49-F238E27FC236}">
                <a16:creationId xmlns:a16="http://schemas.microsoft.com/office/drawing/2014/main" id="{D3F47D2A-2323-B140-83AE-D257D6775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80900" name="Date Placeholder 3">
            <a:extLst>
              <a:ext uri="{FF2B5EF4-FFF2-40B4-BE49-F238E27FC236}">
                <a16:creationId xmlns:a16="http://schemas.microsoft.com/office/drawing/2014/main" id="{DABE3B6F-9301-4C41-997C-91AE9AF91962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 u="none"/>
              <a:t>OddBall: PAKDD 2021 Most Influential Paper</a:t>
            </a:r>
          </a:p>
        </p:txBody>
      </p:sp>
      <p:sp>
        <p:nvSpPr>
          <p:cNvPr id="80901" name="Footer Placeholder 4">
            <a:extLst>
              <a:ext uri="{FF2B5EF4-FFF2-40B4-BE49-F238E27FC236}">
                <a16:creationId xmlns:a16="http://schemas.microsoft.com/office/drawing/2014/main" id="{E433B448-24B7-1B40-9985-4F14543DC6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 u="none"/>
              <a:t>L. Akoglu, M. McGlohon, C. Faloutsos</a:t>
            </a:r>
          </a:p>
        </p:txBody>
      </p:sp>
      <p:sp>
        <p:nvSpPr>
          <p:cNvPr id="80902" name="Slide Number Placeholder 5">
            <a:extLst>
              <a:ext uri="{FF2B5EF4-FFF2-40B4-BE49-F238E27FC236}">
                <a16:creationId xmlns:a16="http://schemas.microsoft.com/office/drawing/2014/main" id="{64044177-F417-174C-B468-5154439CB7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D71487CD-2DEE-5B45-8AC0-1283CAD49386}" type="slidenum">
              <a:rPr lang="en-US" altLang="en-US" sz="1400" u="none"/>
              <a:pPr/>
              <a:t>43</a:t>
            </a:fld>
            <a:endParaRPr lang="en-US" altLang="en-US" sz="1400" u="none"/>
          </a:p>
        </p:txBody>
      </p:sp>
      <p:sp>
        <p:nvSpPr>
          <p:cNvPr id="80903" name="Rectangle 7">
            <a:extLst>
              <a:ext uri="{FF2B5EF4-FFF2-40B4-BE49-F238E27FC236}">
                <a16:creationId xmlns:a16="http://schemas.microsoft.com/office/drawing/2014/main" id="{672E00DC-33C4-2043-8CBC-F820BAD504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29400" y="3429000"/>
            <a:ext cx="152400" cy="152400"/>
          </a:xfrm>
          <a:prstGeom prst="rect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80904" name="TextBox 8">
            <a:extLst>
              <a:ext uri="{FF2B5EF4-FFF2-40B4-BE49-F238E27FC236}">
                <a16:creationId xmlns:a16="http://schemas.microsoft.com/office/drawing/2014/main" id="{3FC50A08-00B8-1245-B37D-251E593A43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" y="2057400"/>
            <a:ext cx="3886200" cy="181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just">
              <a:buFont typeface="Arial" panose="020B0604020202020204" pitchFamily="34" charset="0"/>
              <a:buChar char="•"/>
            </a:pPr>
            <a:r>
              <a:rPr lang="en-US" altLang="en-US" u="none"/>
              <a:t> the </a:t>
            </a:r>
            <a:r>
              <a:rPr lang="en-US" altLang="en-US" u="none">
                <a:solidFill>
                  <a:schemeClr val="tx2"/>
                </a:solidFill>
              </a:rPr>
              <a:t>red </a:t>
            </a:r>
            <a:r>
              <a:rPr lang="en-US" altLang="en-US" u="none"/>
              <a:t>is true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altLang="en-US" u="none"/>
              <a:t> origin: Norway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altLang="en-US" u="none"/>
              <a:t>but most other coastlines are ‘self-similar’, too!</a:t>
            </a:r>
          </a:p>
        </p:txBody>
      </p:sp>
      <p:sp>
        <p:nvSpPr>
          <p:cNvPr id="80905" name="Rectangle 9">
            <a:extLst>
              <a:ext uri="{FF2B5EF4-FFF2-40B4-BE49-F238E27FC236}">
                <a16:creationId xmlns:a16="http://schemas.microsoft.com/office/drawing/2014/main" id="{983D9220-D110-E247-A6B3-279CC2A63E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0" y="457200"/>
            <a:ext cx="1981200" cy="6858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round/>
                <a:headEnd type="none" w="sm" len="sm"/>
                <a:tailEnd type="triangle" w="med" len="med"/>
              </a14:hiddenLine>
            </a:ext>
          </a:extLst>
        </p:spPr>
        <p:txBody>
          <a:bodyPr wrap="none" anchor="ctr"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6ADAAE2-7921-E344-9544-6DA07DE3DF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8735"/>
          <a:stretch/>
        </p:blipFill>
        <p:spPr>
          <a:xfrm>
            <a:off x="613713" y="4023273"/>
            <a:ext cx="1475138" cy="145831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8EC9858-BFF8-A143-B0B6-03A7E3743C81}"/>
              </a:ext>
            </a:extLst>
          </p:cNvPr>
          <p:cNvSpPr txBox="1"/>
          <p:nvPr/>
        </p:nvSpPr>
        <p:spPr>
          <a:xfrm>
            <a:off x="511950" y="5481583"/>
            <a:ext cx="167866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+mn-lt"/>
              </a:rPr>
              <a:t>B. Mandelbrot</a:t>
            </a:r>
          </a:p>
          <a:p>
            <a:r>
              <a:rPr lang="en-US" sz="2000" dirty="0" err="1">
                <a:latin typeface="+mn-lt"/>
              </a:rPr>
              <a:t>math.yale.edu</a:t>
            </a:r>
            <a:endParaRPr lang="en-US" sz="2000" dirty="0">
              <a:latin typeface="+mn-lt"/>
            </a:endParaRPr>
          </a:p>
          <a:p>
            <a:endParaRPr lang="en-US" dirty="0"/>
          </a:p>
        </p:txBody>
      </p:sp>
    </p:spTree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Q: Fractals and Graphs?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7CFA20C-0C15-3844-89E2-0F1F90353D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OddBall: PAKDD 2021 Most Influential Paper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8BFAE6-7537-3D42-8876-7AEEE950E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578EC1-513C-2844-82AB-9631ADDC8A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</p:spTree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Fractals and Graphs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358900"/>
            <a:ext cx="7772400" cy="4648200"/>
          </a:xfrm>
        </p:spPr>
        <p:txBody>
          <a:bodyPr/>
          <a:lstStyle/>
          <a:p>
            <a:r>
              <a:rPr lang="en-US" dirty="0"/>
              <a:t>A: RMAT/Kronecker generators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OddBall: PAKDD 2021 Most Influential Paper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L. Akoglu, M. McGlohon, C. Faloutsos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0" y="3863538"/>
            <a:ext cx="9144000" cy="1292662"/>
          </a:xfrm>
          <a:prstGeom prst="rect">
            <a:avLst/>
          </a:prstGeom>
          <a:solidFill>
            <a:srgbClr val="FF6600"/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i="1" dirty="0">
                <a:solidFill>
                  <a:schemeClr val="bg1"/>
                </a:solidFill>
                <a:latin typeface="+mn-lt"/>
              </a:rPr>
              <a:t>R-MAT: A Recursive Model for Graph Mining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, </a:t>
            </a:r>
          </a:p>
          <a:p>
            <a:pPr algn="l"/>
            <a:r>
              <a:rPr lang="en-US" dirty="0">
                <a:solidFill>
                  <a:schemeClr val="bg1"/>
                </a:solidFill>
                <a:latin typeface="+mn-lt"/>
              </a:rPr>
              <a:t>by D. Chakrabarti, Y. Zhan and C. Faloutsos, </a:t>
            </a:r>
          </a:p>
          <a:p>
            <a:pPr algn="l"/>
            <a:r>
              <a:rPr lang="en-US" dirty="0">
                <a:solidFill>
                  <a:schemeClr val="bg1"/>
                </a:solidFill>
                <a:latin typeface="+mn-lt"/>
              </a:rPr>
              <a:t>SDM 2004, Orlando, Florida, USA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5165229"/>
            <a:ext cx="9144000" cy="169277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i="1" dirty="0">
                <a:latin typeface="+mn-lt"/>
              </a:rPr>
              <a:t>Realistic, Mathematically Tractable Graph Generation </a:t>
            </a:r>
          </a:p>
          <a:p>
            <a:pPr algn="l"/>
            <a:r>
              <a:rPr lang="en-US" i="1" dirty="0">
                <a:latin typeface="+mn-lt"/>
              </a:rPr>
              <a:t>and Evolution, Using Kronecker Multiplication,</a:t>
            </a:r>
          </a:p>
          <a:p>
            <a:pPr algn="l"/>
            <a:r>
              <a:rPr lang="en-US" dirty="0">
                <a:latin typeface="+mn-lt"/>
              </a:rPr>
              <a:t>by J. Leskovec, D. Chakrabarti, J. Kleinberg, </a:t>
            </a:r>
          </a:p>
          <a:p>
            <a:pPr algn="l"/>
            <a:r>
              <a:rPr lang="en-US" dirty="0">
                <a:latin typeface="+mn-lt"/>
              </a:rPr>
              <a:t>and C. Faloutsos, in PKDD 2005, Porto, Portugal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14307E6-0D06-B441-8BCE-FB9EC826EC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7421"/>
          <a:stretch/>
        </p:blipFill>
        <p:spPr>
          <a:xfrm>
            <a:off x="523866" y="2370319"/>
            <a:ext cx="957267" cy="94489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ED50875-DF2B-0340-9489-9D6BD71E8C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4383" y="2346496"/>
            <a:ext cx="957267" cy="95726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54D7110-8A30-0944-A159-15F2E0942E1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9607"/>
          <a:stretch/>
        </p:blipFill>
        <p:spPr>
          <a:xfrm>
            <a:off x="4999618" y="2359700"/>
            <a:ext cx="957267" cy="102609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6A8D5FC-77ED-2145-8469-DBBA01D4A940}"/>
              </a:ext>
            </a:extLst>
          </p:cNvPr>
          <p:cNvSpPr txBox="1"/>
          <p:nvPr/>
        </p:nvSpPr>
        <p:spPr>
          <a:xfrm>
            <a:off x="148739" y="3422828"/>
            <a:ext cx="17075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+mn-lt"/>
              </a:rPr>
              <a:t>D. Chakrabarti</a:t>
            </a:r>
            <a:endParaRPr lang="en-US" dirty="0">
              <a:latin typeface="+mn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BB8F641-48BE-7E40-B772-FF900EFB372D}"/>
              </a:ext>
            </a:extLst>
          </p:cNvPr>
          <p:cNvSpPr txBox="1"/>
          <p:nvPr/>
        </p:nvSpPr>
        <p:spPr>
          <a:xfrm>
            <a:off x="2590800" y="3385799"/>
            <a:ext cx="13949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+mn-lt"/>
              </a:rPr>
              <a:t>J. Leskovec</a:t>
            </a:r>
            <a:endParaRPr lang="en-US" dirty="0">
              <a:latin typeface="+mn-l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7203CC3-6D99-0A41-BE01-87015F97724A}"/>
              </a:ext>
            </a:extLst>
          </p:cNvPr>
          <p:cNvSpPr txBox="1"/>
          <p:nvPr/>
        </p:nvSpPr>
        <p:spPr>
          <a:xfrm>
            <a:off x="4720275" y="3435790"/>
            <a:ext cx="14319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+mn-lt"/>
              </a:rPr>
              <a:t>J. Kleinberg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00248501"/>
      </p:ext>
    </p:extLst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OddBall: PAKDD 2021 Most Influential Paper</a:t>
            </a:r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L. Akoglu, M. McGlohon, C. Faloutsos</a:t>
            </a:r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78EAA5B-686D-A94C-BC62-2299929B4969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  <p:sp>
        <p:nvSpPr>
          <p:cNvPr id="2970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Kronecker Graphs</a:t>
            </a:r>
          </a:p>
        </p:txBody>
      </p:sp>
      <p:sp>
        <p:nvSpPr>
          <p:cNvPr id="2970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sz="28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CD7F081-69DA-2145-AE9D-B7BA96B63609}"/>
              </a:ext>
            </a:extLst>
          </p:cNvPr>
          <p:cNvGrpSpPr/>
          <p:nvPr/>
        </p:nvGrpSpPr>
        <p:grpSpPr>
          <a:xfrm>
            <a:off x="5299677" y="2274684"/>
            <a:ext cx="3581400" cy="3581400"/>
            <a:chOff x="3048000" y="2214563"/>
            <a:chExt cx="3581400" cy="3581400"/>
          </a:xfrm>
        </p:grpSpPr>
        <p:pic>
          <p:nvPicPr>
            <p:cNvPr id="29703" name="Picture 4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3048000" y="2214563"/>
              <a:ext cx="3581400" cy="3581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9705" name="Line 6"/>
            <p:cNvSpPr>
              <a:spLocks noChangeShapeType="1"/>
            </p:cNvSpPr>
            <p:nvPr/>
          </p:nvSpPr>
          <p:spPr bwMode="auto">
            <a:xfrm>
              <a:off x="4281488" y="2278063"/>
              <a:ext cx="28575" cy="3382962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 type="none" w="sm" len="sm"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706" name="Line 7"/>
            <p:cNvSpPr>
              <a:spLocks noChangeShapeType="1"/>
            </p:cNvSpPr>
            <p:nvPr/>
          </p:nvSpPr>
          <p:spPr bwMode="auto">
            <a:xfrm>
              <a:off x="5391150" y="2287588"/>
              <a:ext cx="28575" cy="3382962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 type="none" w="sm" len="sm"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707" name="Line 8"/>
            <p:cNvSpPr>
              <a:spLocks noChangeShapeType="1"/>
            </p:cNvSpPr>
            <p:nvPr/>
          </p:nvSpPr>
          <p:spPr bwMode="auto">
            <a:xfrm rot="-5400000">
              <a:off x="4842669" y="1712119"/>
              <a:ext cx="28575" cy="3382963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 type="none" w="sm" len="sm"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708" name="Line 9"/>
            <p:cNvSpPr>
              <a:spLocks noChangeShapeType="1"/>
            </p:cNvSpPr>
            <p:nvPr/>
          </p:nvSpPr>
          <p:spPr bwMode="auto">
            <a:xfrm rot="-5400000">
              <a:off x="4823619" y="2850356"/>
              <a:ext cx="28575" cy="3382963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 type="none" w="sm" len="sm"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709" name="Line 10"/>
            <p:cNvSpPr>
              <a:spLocks noChangeShapeType="1"/>
            </p:cNvSpPr>
            <p:nvPr/>
          </p:nvSpPr>
          <p:spPr bwMode="auto">
            <a:xfrm>
              <a:off x="3538538" y="2300288"/>
              <a:ext cx="14287" cy="1074737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 type="none" w="sm" len="sm"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710" name="Line 11"/>
            <p:cNvSpPr>
              <a:spLocks noChangeShapeType="1"/>
            </p:cNvSpPr>
            <p:nvPr/>
          </p:nvSpPr>
          <p:spPr bwMode="auto">
            <a:xfrm rot="-5400000">
              <a:off x="3709988" y="2525713"/>
              <a:ext cx="14287" cy="1074737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 type="none" w="sm" len="sm"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711" name="Line 12"/>
            <p:cNvSpPr>
              <a:spLocks noChangeShapeType="1"/>
            </p:cNvSpPr>
            <p:nvPr/>
          </p:nvSpPr>
          <p:spPr bwMode="auto">
            <a:xfrm>
              <a:off x="3914775" y="2305050"/>
              <a:ext cx="14288" cy="1074738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 type="none" w="sm" len="sm"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712" name="Line 13"/>
            <p:cNvSpPr>
              <a:spLocks noChangeShapeType="1"/>
            </p:cNvSpPr>
            <p:nvPr/>
          </p:nvSpPr>
          <p:spPr bwMode="auto">
            <a:xfrm rot="-5400000">
              <a:off x="3705225" y="2120900"/>
              <a:ext cx="14288" cy="1074738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 type="none" w="sm" len="sm"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17" name="Content Placeholder 7" descr="sierpinski.eps"/>
          <p:cNvPicPr>
            <a:picLocks noChangeAspect="1"/>
          </p:cNvPicPr>
          <p:nvPr/>
        </p:nvPicPr>
        <p:blipFill>
          <a:blip r:embed="rId3"/>
          <a:srcRect l="-16112" r="-16112"/>
          <a:stretch>
            <a:fillRect/>
          </a:stretch>
        </p:blipFill>
        <p:spPr bwMode="auto">
          <a:xfrm>
            <a:off x="7103137" y="881571"/>
            <a:ext cx="1964705" cy="11531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B4CF169-9109-B643-8431-1F6AB6DD3CEB}"/>
              </a:ext>
            </a:extLst>
          </p:cNvPr>
          <p:cNvSpPr txBox="1"/>
          <p:nvPr/>
        </p:nvSpPr>
        <p:spPr>
          <a:xfrm>
            <a:off x="276894" y="2467414"/>
            <a:ext cx="4867038" cy="1692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KDD dissertation award</a:t>
            </a:r>
          </a:p>
          <a:p>
            <a:pPr lvl="1" algn="l"/>
            <a:r>
              <a:rPr lang="en-US" dirty="0">
                <a:latin typeface="+mn-lt"/>
              </a:rPr>
              <a:t>[J. Leskovec, 2009]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PKDD test of time award, 2015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  <a:hlinkClick r:id="rId4"/>
              </a:rPr>
              <a:t>https://graph500.org/</a:t>
            </a:r>
            <a:r>
              <a:rPr lang="en-US" dirty="0">
                <a:latin typeface="+mn-lt"/>
              </a:rPr>
              <a:t> 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46E43C-F6C6-1B4D-9558-AD0FB0D00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BFD09B-8DD5-5B4B-95ED-E36940DEC0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Fractals / self-similarity (Norway; Kronecker)</a:t>
            </a:r>
          </a:p>
          <a:p>
            <a:r>
              <a:rPr lang="en-US" dirty="0"/>
              <a:t>Logistic parabola (flies; covid)</a:t>
            </a:r>
          </a:p>
          <a:p>
            <a:r>
              <a:rPr lang="en-US" dirty="0" err="1"/>
              <a:t>Lotka</a:t>
            </a:r>
            <a:r>
              <a:rPr lang="en-US" dirty="0"/>
              <a:t>-Volterra</a:t>
            </a:r>
          </a:p>
          <a:p>
            <a:r>
              <a:rPr lang="en-US" dirty="0"/>
              <a:t>Lorenz attractor (laser / synthetic )</a:t>
            </a:r>
          </a:p>
          <a:p>
            <a:r>
              <a:rPr lang="en-US" dirty="0"/>
              <a:t>Van der Pol / </a:t>
            </a:r>
            <a:r>
              <a:rPr lang="en-US" dirty="0" err="1"/>
              <a:t>FitzHugh</a:t>
            </a:r>
            <a:r>
              <a:rPr lang="en-US" dirty="0"/>
              <a:t>-Nagumo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951C1E-0BF0-C642-BCBD-EFC883CDF7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OddBall: PAKDD 2021 Most Influential Paper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D6249B-43CE-FD4A-9032-FBEB8C0497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4DD527-1BCF-3747-81F3-8EE0D9AAB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4F7DA3B3-BD9C-0A40-9180-9F77597BC97B}"/>
              </a:ext>
            </a:extLst>
          </p:cNvPr>
          <p:cNvSpPr/>
          <p:nvPr/>
        </p:nvSpPr>
        <p:spPr bwMode="auto">
          <a:xfrm>
            <a:off x="210207" y="3226676"/>
            <a:ext cx="8618483" cy="1713186"/>
          </a:xfrm>
          <a:prstGeom prst="roundRect">
            <a:avLst/>
          </a:prstGeom>
          <a:solidFill>
            <a:schemeClr val="bg1">
              <a:alpha val="74000"/>
            </a:schemeClr>
          </a:solidFill>
          <a:ln w="3175" cap="flat" cmpd="sng" algn="ctr">
            <a:noFill/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02CDC9-8A70-FF42-A565-2E2955703819}"/>
              </a:ext>
            </a:extLst>
          </p:cNvPr>
          <p:cNvSpPr txBox="1"/>
          <p:nvPr/>
        </p:nvSpPr>
        <p:spPr>
          <a:xfrm>
            <a:off x="193356" y="1447800"/>
            <a:ext cx="4924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008F00"/>
                </a:solidFill>
              </a:rPr>
              <a:t>✓</a:t>
            </a:r>
            <a:endParaRPr lang="en-US" b="1" dirty="0">
              <a:solidFill>
                <a:srgbClr val="008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1024321"/>
      </p:ext>
    </p:extLst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617" name="Date Placeholder 2">
            <a:extLst>
              <a:ext uri="{FF2B5EF4-FFF2-40B4-BE49-F238E27FC236}">
                <a16:creationId xmlns:a16="http://schemas.microsoft.com/office/drawing/2014/main" id="{EC30ABB6-7C63-2346-AD35-6C9D23B10B88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/>
              <a:t>OddBall: PAKDD 2021 Most Influential Paper</a:t>
            </a:r>
          </a:p>
        </p:txBody>
      </p:sp>
      <p:sp>
        <p:nvSpPr>
          <p:cNvPr id="239618" name="Footer Placeholder 3">
            <a:extLst>
              <a:ext uri="{FF2B5EF4-FFF2-40B4-BE49-F238E27FC236}">
                <a16:creationId xmlns:a16="http://schemas.microsoft.com/office/drawing/2014/main" id="{535775B9-893A-9744-AC6C-110259A13D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fi-FI" altLang="en-US" sz="1400"/>
              <a:t>L. Akoglu, M. McGlohon, C. Faloutsos</a:t>
            </a:r>
            <a:endParaRPr lang="en-US" altLang="en-US" sz="1400"/>
          </a:p>
        </p:txBody>
      </p:sp>
      <p:sp>
        <p:nvSpPr>
          <p:cNvPr id="239619" name="Slide Number Placeholder 4">
            <a:extLst>
              <a:ext uri="{FF2B5EF4-FFF2-40B4-BE49-F238E27FC236}">
                <a16:creationId xmlns:a16="http://schemas.microsoft.com/office/drawing/2014/main" id="{8DF4E087-E5D2-0242-981E-A69D35DB9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63BE2EEE-0B6D-BB4A-9422-59A84DC6D68D}" type="slidenum">
              <a:rPr lang="en-US" altLang="en-US" sz="1400"/>
              <a:pPr/>
              <a:t>48</a:t>
            </a:fld>
            <a:endParaRPr lang="en-US" altLang="en-US" sz="1400"/>
          </a:p>
        </p:txBody>
      </p:sp>
      <p:sp>
        <p:nvSpPr>
          <p:cNvPr id="239620" name="Rectangle 2">
            <a:extLst>
              <a:ext uri="{FF2B5EF4-FFF2-40B4-BE49-F238E27FC236}">
                <a16:creationId xmlns:a16="http://schemas.microsoft.com/office/drawing/2014/main" id="{340614AC-7F11-F341-873F-A4BC4FA1AE2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1144588"/>
            <a:ext cx="7772400" cy="608012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Q3.1) models?</a:t>
            </a:r>
          </a:p>
        </p:txBody>
      </p:sp>
      <p:pic>
        <p:nvPicPr>
          <p:cNvPr id="239622" name="Picture 4" descr="linear">
            <a:extLst>
              <a:ext uri="{FF2B5EF4-FFF2-40B4-BE49-F238E27FC236}">
                <a16:creationId xmlns:a16="http://schemas.microsoft.com/office/drawing/2014/main" id="{AF3CCA41-EB33-D740-BE6E-2DB2466C4B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19200" y="1828800"/>
            <a:ext cx="6477000" cy="350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9623" name="Text Box 5">
            <a:extLst>
              <a:ext uri="{FF2B5EF4-FFF2-40B4-BE49-F238E27FC236}">
                <a16:creationId xmlns:a16="http://schemas.microsoft.com/office/drawing/2014/main" id="{DA219E36-1C93-7C4F-90DE-E151B52C17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91400" y="4953000"/>
            <a:ext cx="1371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2400"/>
              <a:t>Time</a:t>
            </a:r>
          </a:p>
        </p:txBody>
      </p:sp>
      <p:sp>
        <p:nvSpPr>
          <p:cNvPr id="239624" name="Text Box 6">
            <a:extLst>
              <a:ext uri="{FF2B5EF4-FFF2-40B4-BE49-F238E27FC236}">
                <a16:creationId xmlns:a16="http://schemas.microsoft.com/office/drawing/2014/main" id="{1F069560-2FAF-154D-865B-C102322DF0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" y="2057400"/>
            <a:ext cx="1219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2400"/>
              <a:t>Value</a:t>
            </a:r>
          </a:p>
        </p:txBody>
      </p:sp>
    </p:spTree>
    <p:extLst>
      <p:ext uri="{BB962C8B-B14F-4D97-AF65-F5344CB8AC3E}">
        <p14:creationId xmlns:p14="http://schemas.microsoft.com/office/powerpoint/2010/main" val="2824274945"/>
      </p:ext>
    </p:extLst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85800" y="467100"/>
            <a:ext cx="7662553" cy="756062"/>
          </a:xfrm>
        </p:spPr>
        <p:txBody>
          <a:bodyPr/>
          <a:lstStyle/>
          <a:p>
            <a:r>
              <a:rPr kumimoji="1" lang="en-US" altLang="ja-JP" dirty="0"/>
              <a:t>A3.1) Logistic parabola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199" y="1234994"/>
            <a:ext cx="8229601" cy="5121356"/>
          </a:xfrm>
        </p:spPr>
        <p:txBody>
          <a:bodyPr/>
          <a:lstStyle/>
          <a:p>
            <a:pPr marL="914400" lvl="2" indent="0">
              <a:buNone/>
            </a:pPr>
            <a:r>
              <a:rPr lang="en-US" altLang="ja-JP" sz="3200" dirty="0"/>
              <a:t>Models population of flies [R. May/1976]</a:t>
            </a:r>
          </a:p>
          <a:p>
            <a:pPr marL="0" indent="0">
              <a:buNone/>
            </a:pPr>
            <a:endParaRPr kumimoji="1" lang="en-US" altLang="ja-JP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OddBall: PAKDD 2021 Most Influential Paper</a:t>
            </a:r>
            <a:endParaRPr kumimoji="1" lang="ja-JP" altLang="en-US" dirty="0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L. Akoglu, M. McGlohon, C. Faloutsos</a:t>
            </a:r>
            <a:endParaRPr kumimoji="1" lang="ja-JP" alt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64E4E-B10B-0A48-9F32-A055BF8ED0E9}" type="slidenum">
              <a:rPr kumimoji="1" lang="ja-JP" altLang="en-US" smtClean="0"/>
              <a:t>49</a:t>
            </a:fld>
            <a:endParaRPr kumimoji="1" lang="ja-JP" altLang="en-US"/>
          </a:p>
        </p:txBody>
      </p:sp>
      <p:pic>
        <p:nvPicPr>
          <p:cNvPr id="7" name="Picture 4" descr="linear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3800" y="4078276"/>
            <a:ext cx="4345202" cy="18600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テキスト ボックス 13"/>
          <p:cNvSpPr txBox="1"/>
          <p:nvPr/>
        </p:nvSpPr>
        <p:spPr>
          <a:xfrm>
            <a:off x="2467642" y="5818912"/>
            <a:ext cx="10310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Time t</a:t>
            </a:r>
            <a:endParaRPr kumimoji="1" lang="ja-JP" altLang="en-US" sz="2400" dirty="0"/>
          </a:p>
        </p:txBody>
      </p:sp>
      <p:sp>
        <p:nvSpPr>
          <p:cNvPr id="13" name="正方形/長方形 12"/>
          <p:cNvSpPr/>
          <p:nvPr/>
        </p:nvSpPr>
        <p:spPr>
          <a:xfrm>
            <a:off x="1518311" y="2008778"/>
            <a:ext cx="6056567" cy="655911"/>
          </a:xfrm>
          <a:prstGeom prst="rect">
            <a:avLst/>
          </a:prstGeom>
          <a:noFill/>
          <a:ln w="38100" cmpd="sng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5" name="Picture 12" descr="parabola.jp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44208" y="3537415"/>
            <a:ext cx="2479675" cy="2119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図 8" descr="CodeCogsEqn (4)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87401" y="2008777"/>
            <a:ext cx="4778780" cy="655911"/>
          </a:xfrm>
          <a:prstGeom prst="rect">
            <a:avLst/>
          </a:prstGeom>
        </p:spPr>
      </p:pic>
      <p:pic>
        <p:nvPicPr>
          <p:cNvPr id="21" name="図 20" descr="CodeCogsEqn (4).pdf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77669"/>
          <a:stretch/>
        </p:blipFill>
        <p:spPr>
          <a:xfrm>
            <a:off x="5092791" y="3694772"/>
            <a:ext cx="1067126" cy="655911"/>
          </a:xfrm>
          <a:prstGeom prst="rect">
            <a:avLst/>
          </a:prstGeom>
        </p:spPr>
      </p:pic>
      <p:pic>
        <p:nvPicPr>
          <p:cNvPr id="22" name="図 21" descr="CodeCogsEqn (4).pdf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4158" r="4075"/>
          <a:stretch/>
        </p:blipFill>
        <p:spPr>
          <a:xfrm>
            <a:off x="89019" y="4216002"/>
            <a:ext cx="562299" cy="655911"/>
          </a:xfrm>
          <a:prstGeom prst="rect">
            <a:avLst/>
          </a:prstGeom>
        </p:spPr>
      </p:pic>
      <p:pic>
        <p:nvPicPr>
          <p:cNvPr id="23" name="図 22" descr="CodeCogsEqn (4).pdf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4158" r="4075"/>
          <a:stretch/>
        </p:blipFill>
        <p:spPr>
          <a:xfrm>
            <a:off x="7260939" y="5955655"/>
            <a:ext cx="562299" cy="655911"/>
          </a:xfrm>
          <a:prstGeom prst="rect">
            <a:avLst/>
          </a:prstGeom>
        </p:spPr>
      </p:pic>
      <p:sp>
        <p:nvSpPr>
          <p:cNvPr id="8" name="テキスト ボックス 7"/>
          <p:cNvSpPr txBox="1"/>
          <p:nvPr/>
        </p:nvSpPr>
        <p:spPr>
          <a:xfrm>
            <a:off x="7135344" y="2985480"/>
            <a:ext cx="172061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800" dirty="0"/>
              <a:t>Logistic map</a:t>
            </a:r>
            <a:endParaRPr kumimoji="1" lang="ja-JP" altLang="en-US" sz="2800" dirty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999045" y="3523380"/>
            <a:ext cx="26859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/>
              <a:t>Time-series plot</a:t>
            </a:r>
            <a:endParaRPr kumimoji="1" lang="ja-JP" altLang="en-US" sz="2800" dirty="0"/>
          </a:p>
        </p:txBody>
      </p:sp>
      <p:pic>
        <p:nvPicPr>
          <p:cNvPr id="432130" name="Picture 2">
            <a:extLst>
              <a:ext uri="{FF2B5EF4-FFF2-40B4-BE49-F238E27FC236}">
                <a16:creationId xmlns:a16="http://schemas.microsoft.com/office/drawing/2014/main" id="{EECDB84D-2CCD-FD4E-B27A-7DEA736052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09372" y="1921236"/>
            <a:ext cx="777428" cy="81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6932744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B0215-4E57-AC49-BBF2-049D9965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685800"/>
          </a:xfrm>
        </p:spPr>
        <p:txBody>
          <a:bodyPr wrap="square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Q1) definition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399C24-119E-B646-BC9C-1C7988DF4724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685800" y="1447800"/>
            <a:ext cx="3810000" cy="4648200"/>
          </a:xfrm>
        </p:spPr>
        <p:txBody>
          <a:bodyPr wrap="square" anchor="t">
            <a:normAutofit/>
          </a:bodyPr>
          <a:lstStyle/>
          <a:p>
            <a:pPr marL="0" indent="0">
              <a:buNone/>
            </a:pPr>
            <a:r>
              <a:rPr lang="en-US" sz="2800" dirty="0"/>
              <a:t>“an observation which deviates so much from the other observations as to arouse suspicions that it was generated by a different mechanism”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600" i="1" dirty="0"/>
              <a:t>D. M. Hawkins. Identification of outliers, volume 11. Springer, 1980.</a:t>
            </a:r>
          </a:p>
        </p:txBody>
      </p:sp>
      <p:pic>
        <p:nvPicPr>
          <p:cNvPr id="11" name="Picture 10" descr="Chart, scatter chart&#10;&#10;Description automatically generated">
            <a:extLst>
              <a:ext uri="{FF2B5EF4-FFF2-40B4-BE49-F238E27FC236}">
                <a16:creationId xmlns:a16="http://schemas.microsoft.com/office/drawing/2014/main" id="{194D41E1-9F57-0E4C-BCB2-AAC6DEB05A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4600" y="1447800"/>
            <a:ext cx="2997200" cy="2247900"/>
          </a:xfrm>
          <a:prstGeom prst="rect">
            <a:avLst/>
          </a:prstGeom>
          <a:noFill/>
        </p:spPr>
      </p:pic>
      <p:sp>
        <p:nvSpPr>
          <p:cNvPr id="16" name="Content Placeholder 4">
            <a:extLst>
              <a:ext uri="{FF2B5EF4-FFF2-40B4-BE49-F238E27FC236}">
                <a16:creationId xmlns:a16="http://schemas.microsoft.com/office/drawing/2014/main" id="{BC449129-483C-4BF7-9E3D-8F86B73C991E}"/>
              </a:ext>
            </a:extLst>
          </p:cNvPr>
          <p:cNvSpPr>
            <a:spLocks noGrp="1"/>
          </p:cNvSpPr>
          <p:nvPr>
            <p:ph sz="quarter" idx="3"/>
          </p:nvPr>
        </p:nvSpPr>
        <p:spPr>
          <a:xfrm>
            <a:off x="4648200" y="3848100"/>
            <a:ext cx="3810000" cy="2247900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C017FA-0DFA-E44D-B6C1-0739D166125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 wrap="square" anchor="t">
            <a:normAutofit fontScale="92500" lnSpcReduction="10000"/>
          </a:bodyPr>
          <a:lstStyle/>
          <a:p>
            <a:pPr>
              <a:spcAft>
                <a:spcPts val="600"/>
              </a:spcAft>
              <a:defRPr/>
            </a:pPr>
            <a:r>
              <a:rPr lang="en-US"/>
              <a:t>OddBall: PAKDD 2021 Most Influential Paper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D9F948-0593-B94B-B4F1-6D24DA7653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fi-FI" sz="1300"/>
              <a:t>L. Akoglu, M. McGlohon, C. Faloutsos</a:t>
            </a:r>
            <a:endParaRPr lang="en-US" sz="130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2C9912-8DA4-1141-9386-E74EBE44F7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  <a:defRPr/>
            </a:pPr>
            <a:fld id="{F9B43987-7F84-BB4A-8611-CDF75B6A737D}" type="slidenum">
              <a:rPr lang="en-US" smtClean="0"/>
              <a:pPr>
                <a:spcAft>
                  <a:spcPts val="600"/>
                </a:spcAft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749571"/>
      </p:ext>
    </p:extLst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85800" y="467100"/>
            <a:ext cx="7662553" cy="756062"/>
          </a:xfrm>
        </p:spPr>
        <p:txBody>
          <a:bodyPr/>
          <a:lstStyle/>
          <a:p>
            <a:r>
              <a:rPr kumimoji="1" lang="en-US" altLang="ja-JP" dirty="0"/>
              <a:t>A3.1) Logistic parabola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199" y="1234994"/>
            <a:ext cx="8229601" cy="5121356"/>
          </a:xfrm>
        </p:spPr>
        <p:txBody>
          <a:bodyPr/>
          <a:lstStyle/>
          <a:p>
            <a:pPr marL="914400" lvl="2" indent="0">
              <a:buNone/>
            </a:pPr>
            <a:r>
              <a:rPr lang="en-US" altLang="ja-JP" sz="3200" dirty="0"/>
              <a:t>Models population of flies [R. May/1976]</a:t>
            </a:r>
          </a:p>
          <a:p>
            <a:pPr marL="0" indent="0">
              <a:buNone/>
            </a:pPr>
            <a:endParaRPr kumimoji="1" lang="en-US" altLang="ja-JP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OddBall: PAKDD 2021 Most Influential Paper</a:t>
            </a:r>
            <a:endParaRPr kumimoji="1" lang="ja-JP" altLang="en-US" dirty="0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L. Akoglu, M. McGlohon, C. Faloutsos</a:t>
            </a:r>
            <a:endParaRPr kumimoji="1" lang="ja-JP" alt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64E4E-B10B-0A48-9F32-A055BF8ED0E9}" type="slidenum">
              <a:rPr kumimoji="1" lang="ja-JP" altLang="en-US" smtClean="0"/>
              <a:t>50</a:t>
            </a:fld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1518311" y="2008778"/>
            <a:ext cx="6056567" cy="655911"/>
          </a:xfrm>
          <a:prstGeom prst="rect">
            <a:avLst/>
          </a:prstGeom>
          <a:noFill/>
          <a:ln w="38100" cmpd="sng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5" name="Picture 12" descr="parabola.jp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44208" y="3537415"/>
            <a:ext cx="2479675" cy="2119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図 8" descr="CodeCogsEqn (4)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87401" y="2008777"/>
            <a:ext cx="4778780" cy="655911"/>
          </a:xfrm>
          <a:prstGeom prst="rect">
            <a:avLst/>
          </a:prstGeom>
        </p:spPr>
      </p:pic>
      <p:pic>
        <p:nvPicPr>
          <p:cNvPr id="21" name="図 20" descr="CodeCogsEqn (4).pdf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77669"/>
          <a:stretch/>
        </p:blipFill>
        <p:spPr>
          <a:xfrm>
            <a:off x="5092791" y="3694772"/>
            <a:ext cx="1067126" cy="655911"/>
          </a:xfrm>
          <a:prstGeom prst="rect">
            <a:avLst/>
          </a:prstGeom>
        </p:spPr>
      </p:pic>
      <p:pic>
        <p:nvPicPr>
          <p:cNvPr id="23" name="図 22" descr="CodeCogsEqn (4).pdf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4158" r="4075"/>
          <a:stretch/>
        </p:blipFill>
        <p:spPr>
          <a:xfrm>
            <a:off x="7260939" y="5955655"/>
            <a:ext cx="562299" cy="655911"/>
          </a:xfrm>
          <a:prstGeom prst="rect">
            <a:avLst/>
          </a:prstGeom>
        </p:spPr>
      </p:pic>
      <p:sp>
        <p:nvSpPr>
          <p:cNvPr id="8" name="テキスト ボックス 7"/>
          <p:cNvSpPr txBox="1"/>
          <p:nvPr/>
        </p:nvSpPr>
        <p:spPr>
          <a:xfrm>
            <a:off x="7135344" y="2985480"/>
            <a:ext cx="172061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800" dirty="0"/>
              <a:t>Logistic map</a:t>
            </a:r>
            <a:endParaRPr kumimoji="1" lang="ja-JP" altLang="en-US" sz="2800" dirty="0"/>
          </a:p>
        </p:txBody>
      </p:sp>
      <p:pic>
        <p:nvPicPr>
          <p:cNvPr id="432130" name="Picture 2">
            <a:extLst>
              <a:ext uri="{FF2B5EF4-FFF2-40B4-BE49-F238E27FC236}">
                <a16:creationId xmlns:a16="http://schemas.microsoft.com/office/drawing/2014/main" id="{EECDB84D-2CCD-FD4E-B27A-7DEA736052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7960" y="2008777"/>
            <a:ext cx="777428" cy="81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81C24EA-9437-2D40-96B6-902E82EEEDA3}"/>
              </a:ext>
            </a:extLst>
          </p:cNvPr>
          <p:cNvSpPr txBox="1"/>
          <p:nvPr/>
        </p:nvSpPr>
        <p:spPr>
          <a:xfrm>
            <a:off x="25073" y="3770594"/>
            <a:ext cx="5958682" cy="181588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B050"/>
                </a:solidFill>
                <a:latin typeface="+mn-lt"/>
              </a:rPr>
              <a:t>= SI virus prop. model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B050"/>
                </a:solidFill>
                <a:latin typeface="+mn-lt"/>
              </a:rPr>
              <a:t>~ Bass equation (market penetration)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B050"/>
                </a:solidFill>
                <a:latin typeface="+mn-lt"/>
              </a:rPr>
              <a:t>Special case of </a:t>
            </a:r>
            <a:r>
              <a:rPr lang="en-US" sz="2800" dirty="0" err="1">
                <a:solidFill>
                  <a:srgbClr val="00B050"/>
                </a:solidFill>
                <a:latin typeface="+mn-lt"/>
              </a:rPr>
              <a:t>Lotka</a:t>
            </a:r>
            <a:r>
              <a:rPr lang="en-US" sz="2800" dirty="0">
                <a:solidFill>
                  <a:srgbClr val="00B050"/>
                </a:solidFill>
                <a:latin typeface="+mn-lt"/>
              </a:rPr>
              <a:t>-Volterra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B050"/>
                </a:solidFill>
                <a:latin typeface="+mn-lt"/>
              </a:rPr>
              <a:t>[COVID-19: SIR]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6D1B856-6BFB-DE44-9712-81B669E4B8D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8178" t="788" r="24425" b="38484"/>
          <a:stretch/>
        </p:blipFill>
        <p:spPr>
          <a:xfrm>
            <a:off x="7927884" y="75324"/>
            <a:ext cx="1060632" cy="119301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294C12C-B499-4C4A-8BE2-A08521D24B30}"/>
              </a:ext>
            </a:extLst>
          </p:cNvPr>
          <p:cNvSpPr txBox="1"/>
          <p:nvPr/>
        </p:nvSpPr>
        <p:spPr>
          <a:xfrm>
            <a:off x="5983755" y="-11688"/>
            <a:ext cx="18192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>
                <a:latin typeface="+mn-lt"/>
              </a:rPr>
              <a:t>royalsociety.org</a:t>
            </a:r>
            <a:endParaRPr lang="en-US" sz="2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3953181"/>
      </p:ext>
    </p:extLst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Title 1">
            <a:extLst>
              <a:ext uri="{FF2B5EF4-FFF2-40B4-BE49-F238E27FC236}">
                <a16:creationId xmlns:a16="http://schemas.microsoft.com/office/drawing/2014/main" id="{1BE0BAB2-3063-2749-B74D-240C4999B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Q3) How can we find better models?</a:t>
            </a:r>
          </a:p>
        </p:txBody>
      </p:sp>
      <p:sp>
        <p:nvSpPr>
          <p:cNvPr id="81923" name="Content Placeholder 2">
            <a:extLst>
              <a:ext uri="{FF2B5EF4-FFF2-40B4-BE49-F238E27FC236}">
                <a16:creationId xmlns:a16="http://schemas.microsoft.com/office/drawing/2014/main" id="{26B63CB6-7ACE-314D-8F3F-E273F467CD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7150" indent="0">
              <a:buNone/>
            </a:pPr>
            <a:endParaRPr lang="en-US" altLang="en-US" dirty="0">
              <a:ea typeface="ＭＳ Ｐゴシック" panose="020B0600070205080204" pitchFamily="34" charset="-128"/>
            </a:endParaRPr>
          </a:p>
          <a:p>
            <a:pPr marL="57150" indent="0">
              <a:buNone/>
            </a:pPr>
            <a:r>
              <a:rPr lang="en-US" altLang="en-US" dirty="0">
                <a:ea typeface="ＭＳ Ｐゴシック" panose="020B0600070205080204" pitchFamily="34" charset="-128"/>
              </a:rPr>
              <a:t>A3) Domain experts / cross-disciplinarity</a:t>
            </a:r>
          </a:p>
        </p:txBody>
      </p:sp>
      <p:sp>
        <p:nvSpPr>
          <p:cNvPr id="81924" name="Date Placeholder 3">
            <a:extLst>
              <a:ext uri="{FF2B5EF4-FFF2-40B4-BE49-F238E27FC236}">
                <a16:creationId xmlns:a16="http://schemas.microsoft.com/office/drawing/2014/main" id="{7A53E914-0B76-3A4F-A07E-75477A5E08A5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 u="none"/>
              <a:t>OddBall: PAKDD 2021 Most Influential Paper</a:t>
            </a:r>
          </a:p>
        </p:txBody>
      </p:sp>
      <p:sp>
        <p:nvSpPr>
          <p:cNvPr id="81925" name="Footer Placeholder 4">
            <a:extLst>
              <a:ext uri="{FF2B5EF4-FFF2-40B4-BE49-F238E27FC236}">
                <a16:creationId xmlns:a16="http://schemas.microsoft.com/office/drawing/2014/main" id="{00EF186C-3DFC-A04B-BDD5-1167655068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 u="none"/>
              <a:t>L. Akoglu, M. McGlohon, C. Faloutsos</a:t>
            </a:r>
          </a:p>
        </p:txBody>
      </p:sp>
      <p:sp>
        <p:nvSpPr>
          <p:cNvPr id="81926" name="Slide Number Placeholder 5">
            <a:extLst>
              <a:ext uri="{FF2B5EF4-FFF2-40B4-BE49-F238E27FC236}">
                <a16:creationId xmlns:a16="http://schemas.microsoft.com/office/drawing/2014/main" id="{B86CE34E-1E6B-0941-A62D-C616A794D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8880FAFF-C85A-224E-866A-0FC20893F9CC}" type="slidenum">
              <a:rPr lang="en-US" altLang="en-US" sz="1400" u="none"/>
              <a:pPr/>
              <a:t>51</a:t>
            </a:fld>
            <a:endParaRPr lang="en-US" altLang="en-US" sz="1400" u="none"/>
          </a:p>
        </p:txBody>
      </p:sp>
      <p:pic>
        <p:nvPicPr>
          <p:cNvPr id="7" name="Content Placeholder 7" descr="sierpinski.eps">
            <a:extLst>
              <a:ext uri="{FF2B5EF4-FFF2-40B4-BE49-F238E27FC236}">
                <a16:creationId xmlns:a16="http://schemas.microsoft.com/office/drawing/2014/main" id="{D20C56BD-D569-544C-92CC-5174B99C56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112" r="-16112"/>
          <a:stretch>
            <a:fillRect/>
          </a:stretch>
        </p:blipFill>
        <p:spPr bwMode="auto">
          <a:xfrm>
            <a:off x="570186" y="4301355"/>
            <a:ext cx="3022641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4" descr="linear">
            <a:extLst>
              <a:ext uri="{FF2B5EF4-FFF2-40B4-BE49-F238E27FC236}">
                <a16:creationId xmlns:a16="http://schemas.microsoft.com/office/drawing/2014/main" id="{3D01A01B-FB19-1D4C-B7B7-54408164C8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19453" y="4435038"/>
            <a:ext cx="3738265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図 8" descr="CodeCogsEqn (4).pdf">
            <a:extLst>
              <a:ext uri="{FF2B5EF4-FFF2-40B4-BE49-F238E27FC236}">
                <a16:creationId xmlns:a16="http://schemas.microsoft.com/office/drawing/2014/main" id="{236920CE-1647-B544-A834-F4BFB9FCA3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03397" y="3884653"/>
            <a:ext cx="2899605" cy="39798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984AC49-B239-FD46-BA94-753212073A8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28735"/>
          <a:stretch/>
        </p:blipFill>
        <p:spPr>
          <a:xfrm>
            <a:off x="1787669" y="2741435"/>
            <a:ext cx="803131" cy="79396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21E2309-51DF-CC45-955A-7AB25DDDF3F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8178" t="788" r="24425" b="38484"/>
          <a:stretch/>
        </p:blipFill>
        <p:spPr>
          <a:xfrm>
            <a:off x="5951481" y="2735994"/>
            <a:ext cx="710703" cy="799410"/>
          </a:xfrm>
          <a:prstGeom prst="rect">
            <a:avLst/>
          </a:prstGeom>
        </p:spPr>
      </p:pic>
      <p:pic>
        <p:nvPicPr>
          <p:cNvPr id="3" name="Picture 2" descr="Shape&#10;&#10;Description automatically generated with low confidence">
            <a:extLst>
              <a:ext uri="{FF2B5EF4-FFF2-40B4-BE49-F238E27FC236}">
                <a16:creationId xmlns:a16="http://schemas.microsoft.com/office/drawing/2014/main" id="{DF9E7DCA-9D91-3541-B34F-58A9481FACD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7261396" y="1092229"/>
            <a:ext cx="1483212" cy="1483212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729D5A-C24D-0241-9EC8-108380239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– parting thoughts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EFB7D1-9146-A549-AFD1-53F570958F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Q1) Definition of anomaly?</a:t>
            </a:r>
          </a:p>
          <a:p>
            <a:pPr lvl="1"/>
            <a:r>
              <a:rPr lang="en-US" dirty="0"/>
              <a:t>A) “… strange/remote/unlikely, </a:t>
            </a:r>
            <a:r>
              <a:rPr lang="en-US" b="1" dirty="0"/>
              <a:t>wrt our biases/priors</a:t>
            </a:r>
            <a:r>
              <a:rPr lang="en-US" dirty="0"/>
              <a:t>”</a:t>
            </a:r>
          </a:p>
          <a:p>
            <a:r>
              <a:rPr lang="en-US" dirty="0"/>
              <a:t>Q2) can we automate it?</a:t>
            </a:r>
          </a:p>
          <a:p>
            <a:pPr lvl="1"/>
            <a:r>
              <a:rPr lang="en-US" dirty="0"/>
              <a:t>A) no, but: look for better models/biases/priors</a:t>
            </a:r>
          </a:p>
          <a:p>
            <a:r>
              <a:rPr lang="en-US" dirty="0"/>
              <a:t>Q3) next steps?</a:t>
            </a:r>
          </a:p>
          <a:p>
            <a:pPr lvl="1"/>
            <a:r>
              <a:rPr lang="en-US" dirty="0"/>
              <a:t>A) cross-disciplinarity -&gt; </a:t>
            </a:r>
            <a:r>
              <a:rPr lang="en-US" dirty="0" err="1"/>
              <a:t>new+better</a:t>
            </a:r>
            <a:r>
              <a:rPr lang="en-US" dirty="0"/>
              <a:t> models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DC2081-D347-504E-9134-C57D5AF1AA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OddBall: PAKDD 2021 Most Influential Paper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FB4C7F-0868-014A-9CA6-ED869B9232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47F471-BAD4-8A40-B5A2-0BC63D11E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52</a:t>
            </a:fld>
            <a:endParaRPr lang="en-US"/>
          </a:p>
        </p:txBody>
      </p:sp>
      <p:pic>
        <p:nvPicPr>
          <p:cNvPr id="7" name="Picture 6" descr="Shape&#10;&#10;Description automatically generated with low confidence">
            <a:extLst>
              <a:ext uri="{FF2B5EF4-FFF2-40B4-BE49-F238E27FC236}">
                <a16:creationId xmlns:a16="http://schemas.microsoft.com/office/drawing/2014/main" id="{B6894523-A070-E045-B3C4-D2B3F22D40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115894" y="4896973"/>
            <a:ext cx="1483212" cy="148321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E7B8466-F2CB-1F4B-9B99-A0FB17178EBE}"/>
              </a:ext>
            </a:extLst>
          </p:cNvPr>
          <p:cNvSpPr txBox="1"/>
          <p:nvPr/>
        </p:nvSpPr>
        <p:spPr>
          <a:xfrm>
            <a:off x="231829" y="1454369"/>
            <a:ext cx="4539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8F00"/>
                </a:solidFill>
              </a:rPr>
              <a:t>✓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9B7134-4B00-1C4A-ABD2-2550543811D0}"/>
              </a:ext>
            </a:extLst>
          </p:cNvPr>
          <p:cNvSpPr txBox="1"/>
          <p:nvPr/>
        </p:nvSpPr>
        <p:spPr>
          <a:xfrm>
            <a:off x="231828" y="2983625"/>
            <a:ext cx="4539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8F00"/>
                </a:solidFill>
              </a:rPr>
              <a:t>✓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2AC3C6-19C8-1C46-9182-D053E942E59D}"/>
              </a:ext>
            </a:extLst>
          </p:cNvPr>
          <p:cNvSpPr txBox="1"/>
          <p:nvPr/>
        </p:nvSpPr>
        <p:spPr>
          <a:xfrm>
            <a:off x="231828" y="4071445"/>
            <a:ext cx="4539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8F00"/>
                </a:solidFill>
              </a:rPr>
              <a:t>✓</a:t>
            </a:r>
          </a:p>
        </p:txBody>
      </p:sp>
    </p:spTree>
    <p:extLst>
      <p:ext uri="{BB962C8B-B14F-4D97-AF65-F5344CB8AC3E}">
        <p14:creationId xmlns:p14="http://schemas.microsoft.com/office/powerpoint/2010/main" val="1259380496"/>
      </p:ext>
    </p:extLst>
  </p:cSld>
  <p:clrMapOvr>
    <a:masterClrMapping/>
  </p:clrMapOvr>
  <p:transition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074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/>
              <a:t>L. Akoglu, M. McGlohon, C. Faloutsos</a:t>
            </a:r>
          </a:p>
        </p:txBody>
      </p:sp>
      <p:sp>
        <p:nvSpPr>
          <p:cNvPr id="259075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26337C36-4169-E34D-8EA6-104720BA7F78}" type="slidenum">
              <a:rPr lang="en-US" smtClean="0"/>
              <a:pPr/>
              <a:t>53</a:t>
            </a:fld>
            <a:endParaRPr lang="en-US"/>
          </a:p>
        </p:txBody>
      </p:sp>
      <p:sp>
        <p:nvSpPr>
          <p:cNvPr id="25907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685800"/>
          </a:xfrm>
        </p:spPr>
        <p:txBody>
          <a:bodyPr/>
          <a:lstStyle/>
          <a:p>
            <a:r>
              <a:rPr lang="en-US" sz="4400" dirty="0">
                <a:ea typeface="ＭＳ Ｐゴシック" charset="-128"/>
                <a:cs typeface="ＭＳ Ｐゴシック" charset="-128"/>
              </a:rPr>
              <a:t>Thanks</a:t>
            </a:r>
            <a:endParaRPr lang="en-US" sz="3600" dirty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259090" name="Date Placeholder 22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r>
              <a:rPr lang="en-US"/>
              <a:t>OddBall: PAKDD 2021 Most Influential Paper</a:t>
            </a:r>
          </a:p>
        </p:txBody>
      </p:sp>
      <p:sp>
        <p:nvSpPr>
          <p:cNvPr id="26" name="Text Box 5"/>
          <p:cNvSpPr txBox="1">
            <a:spLocks noChangeArrowheads="1"/>
          </p:cNvSpPr>
          <p:nvPr/>
        </p:nvSpPr>
        <p:spPr bwMode="auto">
          <a:xfrm>
            <a:off x="0" y="5226050"/>
            <a:ext cx="9144000" cy="1631950"/>
          </a:xfrm>
          <a:prstGeom prst="rect">
            <a:avLst/>
          </a:prstGeom>
          <a:solidFill>
            <a:schemeClr val="accent4">
              <a:lumMod val="10000"/>
              <a:lumOff val="90000"/>
            </a:schemeClr>
          </a:solidFill>
          <a:ln w="28575">
            <a:noFill/>
            <a:miter lim="800000"/>
            <a:headEnd type="none" w="sm" len="sm"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defRPr/>
            </a:pPr>
            <a:r>
              <a:rPr kumimoji="0" lang="en-US" sz="3600" dirty="0">
                <a:latin typeface="Times New Roman" charset="0"/>
              </a:rPr>
              <a:t>Thanks to: </a:t>
            </a:r>
            <a:r>
              <a:rPr kumimoji="0" lang="en-US" sz="3200" dirty="0">
                <a:latin typeface="Times New Roman" charset="0"/>
              </a:rPr>
              <a:t>NSF IIS-0705359, IIS-0534205, </a:t>
            </a:r>
          </a:p>
          <a:p>
            <a:pPr algn="l">
              <a:defRPr/>
            </a:pPr>
            <a:r>
              <a:rPr kumimoji="0" lang="en-US" sz="3200" dirty="0">
                <a:latin typeface="Times New Roman" charset="0"/>
              </a:rPr>
              <a:t>CTA-INARC</a:t>
            </a:r>
            <a:r>
              <a:rPr kumimoji="0" lang="en-US" sz="2800" dirty="0">
                <a:latin typeface="Times New Roman" charset="0"/>
              </a:rPr>
              <a:t>; </a:t>
            </a:r>
            <a:r>
              <a:rPr kumimoji="0" lang="en-US" sz="3200" dirty="0">
                <a:latin typeface="Times New Roman" charset="0"/>
              </a:rPr>
              <a:t>Yahoo (M45), LLNL, IBM, SPRINT, Google, INTEL, HP, </a:t>
            </a:r>
            <a:r>
              <a:rPr kumimoji="0" lang="en-US" sz="3200" dirty="0" err="1">
                <a:latin typeface="Times New Roman" charset="0"/>
              </a:rPr>
              <a:t>iLab</a:t>
            </a:r>
            <a:endParaRPr kumimoji="0" lang="en-US" sz="3200" dirty="0">
              <a:latin typeface="Times New Roman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0966" y="4127500"/>
            <a:ext cx="908303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i="1" dirty="0"/>
              <a:t>Disclaimer: All opinions are mine; not necessarily reflecting the opinions of the funding agencies</a:t>
            </a:r>
          </a:p>
        </p:txBody>
      </p:sp>
      <p:pic>
        <p:nvPicPr>
          <p:cNvPr id="12" name="Picture 8" descr="http://t0.gstatic.com/images?q=tbn:ANd9GcQwW9RUUz_lvl3egp8FAlbWHHU3Wy5q-UydlG30DVwo5lUBYlm-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95300" y="2146300"/>
            <a:ext cx="1282700" cy="1282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2" descr="http://t0.gstatic.com/images?q=tbn:ANd9GcQpH156shFzSx1HmAKxsBrk_sUtGWXvGLHm6T2QYpOnRxkrEmDtwQ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82601" y="1181101"/>
            <a:ext cx="1003300" cy="1003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4" descr="http://t3.gstatic.com/images?q=tbn:ANd9GcTng4xTWHY93yuRDj-Bedx1eiVD1y21bFp2PJksa0lvz_EEgRCT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200400" y="1231900"/>
            <a:ext cx="725786" cy="93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6" descr="http://t3.gstatic.com/images?q=tbn:ANd9GcRyhsRNATG9Oqs9nIruJrm_NKgmSXntnuDzccqbfYZXSEOGlU7Sd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841500" y="1346200"/>
            <a:ext cx="1219200" cy="6676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Picture 8" descr="http://t0.gstatic.com/images?q=tbn:ANd9GcSNeH3e6ds0bO1wz-uyNnvXZK8hcSs_GDAZuIi5zZzLBk_Rje8U-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5664200" y="1395408"/>
            <a:ext cx="1485900" cy="7381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12" descr="http://t0.gstatic.com/images?q=tbn:ANd9GcTwsTT-JitD4771zdQJllgCbZvgmetUu28V59auEze3ysUMA5hb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4292600" y="1419225"/>
            <a:ext cx="1137476" cy="60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Picture 12" descr="http://t1.gstatic.com/images?q=tbn:ANd9GcSR3_6yIokeQSlPL-KSrCEEZj_lZw4UJspnJMK1dfzAlXRQoa_K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7493000" y="1527180"/>
            <a:ext cx="1328850" cy="31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2253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CA9CF61F-D18B-5946-9F36-FA97BCA712E8}" type="slidenum">
              <a:rPr lang="en-US" smtClean="0"/>
              <a:pPr/>
              <a:t>54</a:t>
            </a:fld>
            <a:endParaRPr lang="en-US"/>
          </a:p>
        </p:txBody>
      </p:sp>
      <p:sp>
        <p:nvSpPr>
          <p:cNvPr id="2253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ea typeface="ＭＳ Ｐゴシック" charset="-128"/>
                <a:cs typeface="ＭＳ Ｐゴシック" charset="-128"/>
              </a:rPr>
              <a:t>Thank you!</a:t>
            </a:r>
          </a:p>
        </p:txBody>
      </p:sp>
      <p:sp>
        <p:nvSpPr>
          <p:cNvPr id="2253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22534" name="AutoShape 4"/>
          <p:cNvSpPr>
            <a:spLocks noChangeArrowheads="1"/>
          </p:cNvSpPr>
          <p:nvPr/>
        </p:nvSpPr>
        <p:spPr bwMode="auto">
          <a:xfrm>
            <a:off x="201613" y="1641475"/>
            <a:ext cx="377825" cy="290513"/>
          </a:xfrm>
          <a:prstGeom prst="rightArrow">
            <a:avLst>
              <a:gd name="adj1" fmla="val 50000"/>
              <a:gd name="adj2" fmla="val 32514"/>
            </a:avLst>
          </a:prstGeom>
          <a:solidFill>
            <a:schemeClr val="tx2"/>
          </a:solidFill>
          <a:ln w="28575">
            <a:solidFill>
              <a:schemeClr val="tx2"/>
            </a:solidFill>
            <a:miter lim="800000"/>
            <a:headEnd type="none" w="sm" len="sm"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535" name="Date Placeholder 7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r>
              <a:rPr lang="en-US"/>
              <a:t>OddBall: PAKDD 2021 Most Influential Paper</a:t>
            </a:r>
          </a:p>
        </p:txBody>
      </p:sp>
      <p:pic>
        <p:nvPicPr>
          <p:cNvPr id="3" name="Picture 2" descr="A person smiling for the camera&#10;&#10;Description automatically generated with medium confidence">
            <a:extLst>
              <a:ext uri="{FF2B5EF4-FFF2-40B4-BE49-F238E27FC236}">
                <a16:creationId xmlns:a16="http://schemas.microsoft.com/office/drawing/2014/main" id="{97E7B015-51EC-414E-942F-728F5B27EA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8314" y="4253835"/>
            <a:ext cx="1259504" cy="1524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382A96B-DF2A-4840-8C7F-061D35F08C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685" y="4253835"/>
            <a:ext cx="1524000" cy="1524000"/>
          </a:xfrm>
          <a:prstGeom prst="rect">
            <a:avLst/>
          </a:prstGeom>
        </p:spPr>
      </p:pic>
      <p:pic>
        <p:nvPicPr>
          <p:cNvPr id="11" name="Picture 10" descr="obs12.png">
            <a:extLst>
              <a:ext uri="{FF2B5EF4-FFF2-40B4-BE49-F238E27FC236}">
                <a16:creationId xmlns:a16="http://schemas.microsoft.com/office/drawing/2014/main" id="{E4958F71-FD54-6142-BC26-4CE036E56F7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9438" y="1447800"/>
            <a:ext cx="2884159" cy="22085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 descr="A picture containing person, wall, indoor, clothing&#10;&#10;Description automatically generated">
            <a:extLst>
              <a:ext uri="{FF2B5EF4-FFF2-40B4-BE49-F238E27FC236}">
                <a16:creationId xmlns:a16="http://schemas.microsoft.com/office/drawing/2014/main" id="{65E6C975-52FF-A146-ABA9-605CC2C42D0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37973"/>
          <a:stretch/>
        </p:blipFill>
        <p:spPr>
          <a:xfrm>
            <a:off x="3752220" y="4253835"/>
            <a:ext cx="1639559" cy="1525462"/>
          </a:xfrm>
          <a:prstGeom prst="rect">
            <a:avLst/>
          </a:prstGeom>
        </p:spPr>
      </p:pic>
      <p:pic>
        <p:nvPicPr>
          <p:cNvPr id="13" name="Content Placeholder 7" descr="sierpinski.eps">
            <a:extLst>
              <a:ext uri="{FF2B5EF4-FFF2-40B4-BE49-F238E27FC236}">
                <a16:creationId xmlns:a16="http://schemas.microsoft.com/office/drawing/2014/main" id="{E38CE6D8-A5FC-B141-9D41-3E1D36BBD3D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112" r="-16112"/>
          <a:stretch>
            <a:fillRect/>
          </a:stretch>
        </p:blipFill>
        <p:spPr bwMode="auto">
          <a:xfrm>
            <a:off x="5854982" y="2760692"/>
            <a:ext cx="1784323" cy="9446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4" descr="linear">
            <a:extLst>
              <a:ext uri="{FF2B5EF4-FFF2-40B4-BE49-F238E27FC236}">
                <a16:creationId xmlns:a16="http://schemas.microsoft.com/office/drawing/2014/main" id="{87CAC6E7-6A13-E648-9F24-2362A63196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18066" y="2909258"/>
            <a:ext cx="1512629" cy="647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15" descr="shutterstock_104520869.jpg">
            <a:extLst>
              <a:ext uri="{FF2B5EF4-FFF2-40B4-BE49-F238E27FC236}">
                <a16:creationId xmlns:a16="http://schemas.microsoft.com/office/drawing/2014/main" id="{D93494B8-614B-6447-87CD-78DF138B34A7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21693" y="1819726"/>
            <a:ext cx="850900" cy="569040"/>
          </a:xfrm>
          <a:prstGeom prst="rect">
            <a:avLst/>
          </a:prstGeom>
        </p:spPr>
      </p:pic>
      <p:pic>
        <p:nvPicPr>
          <p:cNvPr id="19" name="Picture 18" descr="Shape&#10;&#10;Description automatically generated with low confidence">
            <a:extLst>
              <a:ext uri="{FF2B5EF4-FFF2-40B4-BE49-F238E27FC236}">
                <a16:creationId xmlns:a16="http://schemas.microsoft.com/office/drawing/2014/main" id="{027D4675-3C52-2445-888D-A58E2B640CD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7523623" y="1349846"/>
            <a:ext cx="1483212" cy="1483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509967"/>
      </p:ext>
    </p:extLst>
  </p:cSld>
  <p:clrMapOvr>
    <a:masterClrMapping/>
  </p:clrMapOvr>
  <p:transition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Date Placeholder 4">
            <a:extLst>
              <a:ext uri="{FF2B5EF4-FFF2-40B4-BE49-F238E27FC236}">
                <a16:creationId xmlns:a16="http://schemas.microsoft.com/office/drawing/2014/main" id="{EA12B47B-1678-A54A-9404-9E467AFC89E8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 u="none"/>
              <a:t>OddBall: PAKDD 2021 Most Influential Paper</a:t>
            </a:r>
          </a:p>
        </p:txBody>
      </p:sp>
      <p:sp>
        <p:nvSpPr>
          <p:cNvPr id="39939" name="Footer Placeholder 5">
            <a:extLst>
              <a:ext uri="{FF2B5EF4-FFF2-40B4-BE49-F238E27FC236}">
                <a16:creationId xmlns:a16="http://schemas.microsoft.com/office/drawing/2014/main" id="{051AB545-733D-9141-A51E-25F89E9473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 u="none"/>
              <a:t>L. Akoglu, M. McGlohon, C. Faloutsos</a:t>
            </a:r>
          </a:p>
        </p:txBody>
      </p:sp>
      <p:sp>
        <p:nvSpPr>
          <p:cNvPr id="39940" name="Slide Number Placeholder 6">
            <a:extLst>
              <a:ext uri="{FF2B5EF4-FFF2-40B4-BE49-F238E27FC236}">
                <a16:creationId xmlns:a16="http://schemas.microsoft.com/office/drawing/2014/main" id="{0C13AB59-EC74-3E49-884E-D663545A8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3197FE7B-63BD-5843-A0B4-B392292A0BCC}" type="slidenum">
              <a:rPr lang="en-US" altLang="en-US" sz="1400" u="none"/>
              <a:pPr/>
              <a:t>55</a:t>
            </a:fld>
            <a:endParaRPr lang="en-US" altLang="en-US" sz="1400" u="none"/>
          </a:p>
        </p:txBody>
      </p:sp>
      <p:sp>
        <p:nvSpPr>
          <p:cNvPr id="39941" name="Rectangle 2">
            <a:extLst>
              <a:ext uri="{FF2B5EF4-FFF2-40B4-BE49-F238E27FC236}">
                <a16:creationId xmlns:a16="http://schemas.microsoft.com/office/drawing/2014/main" id="{3A19FA49-2950-9540-97E7-B5FB02EDB4A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Academic ‘children’</a:t>
            </a:r>
          </a:p>
        </p:txBody>
      </p:sp>
      <p:sp>
        <p:nvSpPr>
          <p:cNvPr id="39942" name="Rectangle 3">
            <a:extLst>
              <a:ext uri="{FF2B5EF4-FFF2-40B4-BE49-F238E27FC236}">
                <a16:creationId xmlns:a16="http://schemas.microsoft.com/office/drawing/2014/main" id="{299A6CA1-6004-A64E-AAE6-AB005E1C8576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2667000" y="1905000"/>
            <a:ext cx="3810000" cy="4114800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King-Ip (David) Lin</a:t>
            </a:r>
          </a:p>
          <a:p>
            <a:r>
              <a:rPr lang="en-US" altLang="en-US">
                <a:ea typeface="ＭＳ Ｐゴシック" panose="020B0600070205080204" pitchFamily="34" charset="-128"/>
              </a:rPr>
              <a:t>Ibrahim Kamel</a:t>
            </a:r>
          </a:p>
          <a:p>
            <a:r>
              <a:rPr lang="en-US" altLang="en-US">
                <a:ea typeface="ＭＳ Ｐゴシック" panose="020B0600070205080204" pitchFamily="34" charset="-128"/>
              </a:rPr>
              <a:t>Flip Korn</a:t>
            </a:r>
          </a:p>
          <a:p>
            <a:r>
              <a:rPr lang="en-US" altLang="en-US">
                <a:ea typeface="ＭＳ Ｐゴシック" panose="020B0600070205080204" pitchFamily="34" charset="-128"/>
              </a:rPr>
              <a:t>Byoung-Kee Yi</a:t>
            </a:r>
          </a:p>
          <a:p>
            <a:r>
              <a:rPr lang="en-US" altLang="en-US">
                <a:ea typeface="ＭＳ Ｐゴシック" panose="020B0600070205080204" pitchFamily="34" charset="-128"/>
              </a:rPr>
              <a:t>Leejay Wu</a:t>
            </a:r>
          </a:p>
          <a:p>
            <a:r>
              <a:rPr lang="en-US" altLang="en-US">
                <a:ea typeface="ＭＳ Ｐゴシック" panose="020B0600070205080204" pitchFamily="34" charset="-128"/>
              </a:rPr>
              <a:t>Deepayan Chakrabarti</a:t>
            </a: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pic>
        <p:nvPicPr>
          <p:cNvPr id="39943" name="Picture 8" descr="leejayface.jpg">
            <a:extLst>
              <a:ext uri="{FF2B5EF4-FFF2-40B4-BE49-F238E27FC236}">
                <a16:creationId xmlns:a16="http://schemas.microsoft.com/office/drawing/2014/main" id="{DA002086-9E2C-E040-86D6-BDD3FE1014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7600" y="3962400"/>
            <a:ext cx="877888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44" name="Picture 9" descr="deepayface.jpg">
            <a:extLst>
              <a:ext uri="{FF2B5EF4-FFF2-40B4-BE49-F238E27FC236}">
                <a16:creationId xmlns:a16="http://schemas.microsoft.com/office/drawing/2014/main" id="{9D9AF9EB-BF74-904A-847F-9A03ED83BA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4343400"/>
            <a:ext cx="939800" cy="103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9945" name="Straight Arrow Connector 10">
            <a:extLst>
              <a:ext uri="{FF2B5EF4-FFF2-40B4-BE49-F238E27FC236}">
                <a16:creationId xmlns:a16="http://schemas.microsoft.com/office/drawing/2014/main" id="{7A3832C4-A200-284E-B0DE-D77892ACF8F3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553200" y="2209800"/>
            <a:ext cx="533400" cy="1588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9946" name="Straight Arrow Connector 11">
            <a:extLst>
              <a:ext uri="{FF2B5EF4-FFF2-40B4-BE49-F238E27FC236}">
                <a16:creationId xmlns:a16="http://schemas.microsoft.com/office/drawing/2014/main" id="{299D1525-022D-F544-9DEC-54158A38B451}"/>
              </a:ext>
            </a:extLst>
          </p:cNvPr>
          <p:cNvCxnSpPr>
            <a:cxnSpLocks noChangeShapeType="1"/>
          </p:cNvCxnSpPr>
          <p:nvPr/>
        </p:nvCxnSpPr>
        <p:spPr bwMode="auto">
          <a:xfrm rot="10800000">
            <a:off x="1828800" y="2743200"/>
            <a:ext cx="533400" cy="1588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39947" name="Picture 12" descr="flipKorn_pk1785.png_1111381196.png">
            <a:extLst>
              <a:ext uri="{FF2B5EF4-FFF2-40B4-BE49-F238E27FC236}">
                <a16:creationId xmlns:a16="http://schemas.microsoft.com/office/drawing/2014/main" id="{02EB33ED-83AE-6A44-8AA1-1E43DC7F0C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12" b="17999"/>
          <a:stretch>
            <a:fillRect/>
          </a:stretch>
        </p:blipFill>
        <p:spPr bwMode="auto">
          <a:xfrm>
            <a:off x="7467600" y="2514600"/>
            <a:ext cx="1103313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48" name="Picture 13" descr="david_lin.jpg">
            <a:extLst>
              <a:ext uri="{FF2B5EF4-FFF2-40B4-BE49-F238E27FC236}">
                <a16:creationId xmlns:a16="http://schemas.microsoft.com/office/drawing/2014/main" id="{3204768D-EEC0-D348-8382-EC028C48BC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7600" y="1447800"/>
            <a:ext cx="1027113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49" name="Picture 14" descr="Ibrahim_Kamel.JPG">
            <a:extLst>
              <a:ext uri="{FF2B5EF4-FFF2-40B4-BE49-F238E27FC236}">
                <a16:creationId xmlns:a16="http://schemas.microsoft.com/office/drawing/2014/main" id="{6023252B-072C-E041-8D0E-A6800D6BAA9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29" t="6091" r="22858" b="24365"/>
          <a:stretch>
            <a:fillRect/>
          </a:stretch>
        </p:blipFill>
        <p:spPr bwMode="auto">
          <a:xfrm>
            <a:off x="685800" y="1905000"/>
            <a:ext cx="871538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9950" name="Straight Arrow Connector 15">
            <a:extLst>
              <a:ext uri="{FF2B5EF4-FFF2-40B4-BE49-F238E27FC236}">
                <a16:creationId xmlns:a16="http://schemas.microsoft.com/office/drawing/2014/main" id="{4389CC08-F333-7446-83EF-1C76EFD7DE17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629400" y="4343400"/>
            <a:ext cx="533400" cy="1588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9951" name="Straight Arrow Connector 16">
            <a:extLst>
              <a:ext uri="{FF2B5EF4-FFF2-40B4-BE49-F238E27FC236}">
                <a16:creationId xmlns:a16="http://schemas.microsoft.com/office/drawing/2014/main" id="{D4E5EE88-FD39-104B-8E58-C5F53DCE180C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553200" y="3276600"/>
            <a:ext cx="533400" cy="1588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9952" name="Straight Arrow Connector 17">
            <a:extLst>
              <a:ext uri="{FF2B5EF4-FFF2-40B4-BE49-F238E27FC236}">
                <a16:creationId xmlns:a16="http://schemas.microsoft.com/office/drawing/2014/main" id="{090E770C-7DFF-6540-B3BB-1F5AEEFFA114}"/>
              </a:ext>
            </a:extLst>
          </p:cNvPr>
          <p:cNvCxnSpPr>
            <a:cxnSpLocks noChangeShapeType="1"/>
          </p:cNvCxnSpPr>
          <p:nvPr/>
        </p:nvCxnSpPr>
        <p:spPr bwMode="auto">
          <a:xfrm rot="10800000">
            <a:off x="1828800" y="4724400"/>
            <a:ext cx="533400" cy="1588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39953" name="Picture 17" descr="byoung-kee-yi.png">
            <a:extLst>
              <a:ext uri="{FF2B5EF4-FFF2-40B4-BE49-F238E27FC236}">
                <a16:creationId xmlns:a16="http://schemas.microsoft.com/office/drawing/2014/main" id="{DD7B687B-ED4E-4546-99D8-FAF697FEF5A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3119438"/>
            <a:ext cx="914400" cy="1147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9954" name="Straight Arrow Connector 11">
            <a:extLst>
              <a:ext uri="{FF2B5EF4-FFF2-40B4-BE49-F238E27FC236}">
                <a16:creationId xmlns:a16="http://schemas.microsoft.com/office/drawing/2014/main" id="{CAD52156-4F8F-954B-B3B0-E31C759F9176}"/>
              </a:ext>
            </a:extLst>
          </p:cNvPr>
          <p:cNvCxnSpPr>
            <a:cxnSpLocks noChangeShapeType="1"/>
          </p:cNvCxnSpPr>
          <p:nvPr/>
        </p:nvCxnSpPr>
        <p:spPr bwMode="auto">
          <a:xfrm rot="10800000">
            <a:off x="1828800" y="3733800"/>
            <a:ext cx="533400" cy="1588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  <p:transition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Date Placeholder 4">
            <a:extLst>
              <a:ext uri="{FF2B5EF4-FFF2-40B4-BE49-F238E27FC236}">
                <a16:creationId xmlns:a16="http://schemas.microsoft.com/office/drawing/2014/main" id="{13987D88-0956-8342-82A3-723A05C452A9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 u="none"/>
              <a:t>OddBall: PAKDD 2021 Most Influential Paper</a:t>
            </a:r>
          </a:p>
        </p:txBody>
      </p:sp>
      <p:sp>
        <p:nvSpPr>
          <p:cNvPr id="40963" name="Footer Placeholder 5">
            <a:extLst>
              <a:ext uri="{FF2B5EF4-FFF2-40B4-BE49-F238E27FC236}">
                <a16:creationId xmlns:a16="http://schemas.microsoft.com/office/drawing/2014/main" id="{924B8C7C-9C1E-0949-BF99-596E8E1EC3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 u="none"/>
              <a:t>L. Akoglu, M. McGlohon, C. Faloutsos</a:t>
            </a:r>
          </a:p>
        </p:txBody>
      </p:sp>
      <p:sp>
        <p:nvSpPr>
          <p:cNvPr id="40964" name="Slide Number Placeholder 6">
            <a:extLst>
              <a:ext uri="{FF2B5EF4-FFF2-40B4-BE49-F238E27FC236}">
                <a16:creationId xmlns:a16="http://schemas.microsoft.com/office/drawing/2014/main" id="{AC724C51-3651-CD4C-90ED-BC0FAE13A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43149C64-B37A-3044-A19F-A56BC9204C2F}" type="slidenum">
              <a:rPr lang="en-US" altLang="en-US" sz="1400" u="none"/>
              <a:pPr/>
              <a:t>56</a:t>
            </a:fld>
            <a:endParaRPr lang="en-US" altLang="en-US" sz="1400" u="none"/>
          </a:p>
        </p:txBody>
      </p:sp>
      <p:sp>
        <p:nvSpPr>
          <p:cNvPr id="40965" name="Rectangle 2">
            <a:extLst>
              <a:ext uri="{FF2B5EF4-FFF2-40B4-BE49-F238E27FC236}">
                <a16:creationId xmlns:a16="http://schemas.microsoft.com/office/drawing/2014/main" id="{4DBD6426-F8BC-C44B-AD64-C236CAAA030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Academic ‘children’</a:t>
            </a:r>
          </a:p>
        </p:txBody>
      </p:sp>
      <p:sp>
        <p:nvSpPr>
          <p:cNvPr id="40966" name="Rectangle 4">
            <a:extLst>
              <a:ext uri="{FF2B5EF4-FFF2-40B4-BE49-F238E27FC236}">
                <a16:creationId xmlns:a16="http://schemas.microsoft.com/office/drawing/2014/main" id="{502FEDFB-C4D6-1844-993D-C848B248ACD9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2438400" y="1905000"/>
            <a:ext cx="4267200" cy="4114800"/>
          </a:xfrm>
        </p:spPr>
        <p:txBody>
          <a:bodyPr/>
          <a:lstStyle/>
          <a:p>
            <a:r>
              <a:rPr lang="en-US" altLang="en-US" sz="3200">
                <a:ea typeface="ＭＳ Ｐゴシック" panose="020B0600070205080204" pitchFamily="34" charset="-128"/>
              </a:rPr>
              <a:t>Jia-Yu (Tim) Pan</a:t>
            </a:r>
          </a:p>
          <a:p>
            <a:r>
              <a:rPr lang="en-US" altLang="en-US" sz="3200">
                <a:ea typeface="ＭＳ Ｐゴシック" panose="020B0600070205080204" pitchFamily="34" charset="-128"/>
              </a:rPr>
              <a:t>Spiros Papadimitriou</a:t>
            </a:r>
          </a:p>
          <a:p>
            <a:r>
              <a:rPr lang="en-US" altLang="en-US" sz="3200">
                <a:ea typeface="ＭＳ Ｐゴシック" panose="020B0600070205080204" pitchFamily="34" charset="-128"/>
              </a:rPr>
              <a:t>Jimeng Sun</a:t>
            </a:r>
          </a:p>
          <a:p>
            <a:r>
              <a:rPr lang="en-US" altLang="en-US" sz="3200">
                <a:ea typeface="ＭＳ Ｐゴシック" panose="020B0600070205080204" pitchFamily="34" charset="-128"/>
              </a:rPr>
              <a:t>Jure Leskovec</a:t>
            </a:r>
          </a:p>
          <a:p>
            <a:r>
              <a:rPr lang="en-US" altLang="en-US" sz="3200">
                <a:ea typeface="ＭＳ Ｐゴシック" panose="020B0600070205080204" pitchFamily="34" charset="-128"/>
              </a:rPr>
              <a:t>Hanghang Tong</a:t>
            </a:r>
          </a:p>
        </p:txBody>
      </p:sp>
      <p:pic>
        <p:nvPicPr>
          <p:cNvPr id="40967" name="Picture 9" descr="timPanface.jpg">
            <a:extLst>
              <a:ext uri="{FF2B5EF4-FFF2-40B4-BE49-F238E27FC236}">
                <a16:creationId xmlns:a16="http://schemas.microsoft.com/office/drawing/2014/main" id="{73FA13BD-3D2D-924F-9D78-B04F6A0D3A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1447800"/>
            <a:ext cx="1149350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68" name="Picture 10" descr="htongface.jpg">
            <a:extLst>
              <a:ext uri="{FF2B5EF4-FFF2-40B4-BE49-F238E27FC236}">
                <a16:creationId xmlns:a16="http://schemas.microsoft.com/office/drawing/2014/main" id="{1FE7E66D-8F3A-0F4A-A201-88501314FD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4267200"/>
            <a:ext cx="1214438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69" name="Picture 11" descr="jure-2b.jpg">
            <a:extLst>
              <a:ext uri="{FF2B5EF4-FFF2-40B4-BE49-F238E27FC236}">
                <a16:creationId xmlns:a16="http://schemas.microsoft.com/office/drawing/2014/main" id="{618A747E-EB6E-D048-AD43-CA405074D3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3657600"/>
            <a:ext cx="107791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70" name="Picture 14" descr="jimeng.jpg">
            <a:extLst>
              <a:ext uri="{FF2B5EF4-FFF2-40B4-BE49-F238E27FC236}">
                <a16:creationId xmlns:a16="http://schemas.microsoft.com/office/drawing/2014/main" id="{188EAE46-9010-8B4A-A396-E47720660E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2895600"/>
            <a:ext cx="12192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0971" name="Straight Arrow Connector 16">
            <a:extLst>
              <a:ext uri="{FF2B5EF4-FFF2-40B4-BE49-F238E27FC236}">
                <a16:creationId xmlns:a16="http://schemas.microsoft.com/office/drawing/2014/main" id="{DDC4B740-70EC-0447-84D9-E4FA62D613DF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705600" y="3429000"/>
            <a:ext cx="533400" cy="1588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0972" name="Straight Arrow Connector 19">
            <a:extLst>
              <a:ext uri="{FF2B5EF4-FFF2-40B4-BE49-F238E27FC236}">
                <a16:creationId xmlns:a16="http://schemas.microsoft.com/office/drawing/2014/main" id="{F9CBB7FC-104E-3B4E-8BC3-115E94FA0C48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705600" y="4724400"/>
            <a:ext cx="533400" cy="1588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0973" name="Straight Arrow Connector 20">
            <a:extLst>
              <a:ext uri="{FF2B5EF4-FFF2-40B4-BE49-F238E27FC236}">
                <a16:creationId xmlns:a16="http://schemas.microsoft.com/office/drawing/2014/main" id="{2E526F8A-6DF9-654E-8EAE-79C15F737B47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705600" y="2209800"/>
            <a:ext cx="533400" cy="1588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0974" name="Straight Arrow Connector 23">
            <a:extLst>
              <a:ext uri="{FF2B5EF4-FFF2-40B4-BE49-F238E27FC236}">
                <a16:creationId xmlns:a16="http://schemas.microsoft.com/office/drawing/2014/main" id="{6E656420-AD56-B448-A105-9C80511B78D5}"/>
              </a:ext>
            </a:extLst>
          </p:cNvPr>
          <p:cNvCxnSpPr>
            <a:cxnSpLocks noChangeShapeType="1"/>
          </p:cNvCxnSpPr>
          <p:nvPr/>
        </p:nvCxnSpPr>
        <p:spPr bwMode="auto">
          <a:xfrm rot="10800000">
            <a:off x="1905000" y="2819400"/>
            <a:ext cx="533400" cy="1588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0975" name="Straight Arrow Connector 24">
            <a:extLst>
              <a:ext uri="{FF2B5EF4-FFF2-40B4-BE49-F238E27FC236}">
                <a16:creationId xmlns:a16="http://schemas.microsoft.com/office/drawing/2014/main" id="{72844801-4138-0743-8BC3-9C74ABBC1543}"/>
              </a:ext>
            </a:extLst>
          </p:cNvPr>
          <p:cNvCxnSpPr>
            <a:cxnSpLocks noChangeShapeType="1"/>
          </p:cNvCxnSpPr>
          <p:nvPr/>
        </p:nvCxnSpPr>
        <p:spPr bwMode="auto">
          <a:xfrm rot="10800000">
            <a:off x="1905000" y="4038600"/>
            <a:ext cx="533400" cy="1588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40976" name="Picture 16" descr="spiros2.png">
            <a:extLst>
              <a:ext uri="{FF2B5EF4-FFF2-40B4-BE49-F238E27FC236}">
                <a16:creationId xmlns:a16="http://schemas.microsoft.com/office/drawing/2014/main" id="{E155EF00-5A79-F447-BE96-84203F409AB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2209800"/>
            <a:ext cx="10795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Date Placeholder 4">
            <a:extLst>
              <a:ext uri="{FF2B5EF4-FFF2-40B4-BE49-F238E27FC236}">
                <a16:creationId xmlns:a16="http://schemas.microsoft.com/office/drawing/2014/main" id="{7B6109DD-22DA-7848-8C06-59044792E9C9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 u="none"/>
              <a:t>OddBall: PAKDD 2021 Most Influential Paper</a:t>
            </a:r>
          </a:p>
        </p:txBody>
      </p:sp>
      <p:sp>
        <p:nvSpPr>
          <p:cNvPr id="41987" name="Footer Placeholder 5">
            <a:extLst>
              <a:ext uri="{FF2B5EF4-FFF2-40B4-BE49-F238E27FC236}">
                <a16:creationId xmlns:a16="http://schemas.microsoft.com/office/drawing/2014/main" id="{44A94712-36E9-0443-80C3-C02F6557FE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 u="none"/>
              <a:t>L. Akoglu, M. McGlohon, C. Faloutsos</a:t>
            </a:r>
          </a:p>
        </p:txBody>
      </p:sp>
      <p:sp>
        <p:nvSpPr>
          <p:cNvPr id="41988" name="Slide Number Placeholder 6">
            <a:extLst>
              <a:ext uri="{FF2B5EF4-FFF2-40B4-BE49-F238E27FC236}">
                <a16:creationId xmlns:a16="http://schemas.microsoft.com/office/drawing/2014/main" id="{96E959DF-2B94-F249-BBA1-48DB99322C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69911E99-FF1E-FD49-989C-1CF443B7E156}" type="slidenum">
              <a:rPr lang="en-US" altLang="en-US" sz="1400" u="none"/>
              <a:pPr/>
              <a:t>57</a:t>
            </a:fld>
            <a:endParaRPr lang="en-US" altLang="en-US" sz="1400" u="none"/>
          </a:p>
        </p:txBody>
      </p:sp>
      <p:sp>
        <p:nvSpPr>
          <p:cNvPr id="41989" name="Rectangle 2">
            <a:extLst>
              <a:ext uri="{FF2B5EF4-FFF2-40B4-BE49-F238E27FC236}">
                <a16:creationId xmlns:a16="http://schemas.microsoft.com/office/drawing/2014/main" id="{08257F20-46FA-B344-9AAE-C925ADC5A6E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Academic ‘children’</a:t>
            </a:r>
          </a:p>
        </p:txBody>
      </p:sp>
      <p:sp>
        <p:nvSpPr>
          <p:cNvPr id="41990" name="Rectangle 3">
            <a:extLst>
              <a:ext uri="{FF2B5EF4-FFF2-40B4-BE49-F238E27FC236}">
                <a16:creationId xmlns:a16="http://schemas.microsoft.com/office/drawing/2014/main" id="{3447F5BF-AC51-E545-BABD-63E839C24329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2514600" y="1981200"/>
            <a:ext cx="4419600" cy="4114800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Mary McGlohon</a:t>
            </a:r>
          </a:p>
          <a:p>
            <a:r>
              <a:rPr lang="en-US" altLang="en-US">
                <a:ea typeface="ＭＳ Ｐゴシック" panose="020B0600070205080204" pitchFamily="34" charset="-128"/>
              </a:rPr>
              <a:t>Fan Guo</a:t>
            </a:r>
          </a:p>
          <a:p>
            <a:r>
              <a:rPr lang="en-US" altLang="en-US">
                <a:ea typeface="ＭＳ Ｐゴシック" panose="020B0600070205080204" pitchFamily="34" charset="-128"/>
              </a:rPr>
              <a:t>Lei Li</a:t>
            </a:r>
          </a:p>
          <a:p>
            <a:r>
              <a:rPr lang="en-US" altLang="en-US">
                <a:ea typeface="ＭＳ Ｐゴシック" panose="020B0600070205080204" pitchFamily="34" charset="-128"/>
              </a:rPr>
              <a:t>Leman Akoglu</a:t>
            </a:r>
          </a:p>
          <a:p>
            <a:r>
              <a:rPr lang="en-US" altLang="en-US">
                <a:ea typeface="ＭＳ Ｐゴシック" panose="020B0600070205080204" pitchFamily="34" charset="-128"/>
              </a:rPr>
              <a:t>Dueng Horng (Polo) Chau</a:t>
            </a:r>
          </a:p>
          <a:p>
            <a:r>
              <a:rPr lang="en-US" altLang="en-US">
                <a:ea typeface="ＭＳ Ｐゴシック" panose="020B0600070205080204" pitchFamily="34" charset="-128"/>
              </a:rPr>
              <a:t>Aditya Prakash</a:t>
            </a:r>
          </a:p>
          <a:p>
            <a:r>
              <a:rPr lang="en-US" altLang="en-US">
                <a:ea typeface="ＭＳ Ｐゴシック" panose="020B0600070205080204" pitchFamily="34" charset="-128"/>
              </a:rPr>
              <a:t>U Kang</a:t>
            </a: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pic>
        <p:nvPicPr>
          <p:cNvPr id="41991" name="Picture 6" descr="leili-face.jpg">
            <a:extLst>
              <a:ext uri="{FF2B5EF4-FFF2-40B4-BE49-F238E27FC236}">
                <a16:creationId xmlns:a16="http://schemas.microsoft.com/office/drawing/2014/main" id="{D4849496-D7B1-2540-838E-BC0CBAB0A8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69" t="6554" r="13934" b="15291"/>
          <a:stretch>
            <a:fillRect/>
          </a:stretch>
        </p:blipFill>
        <p:spPr bwMode="auto">
          <a:xfrm>
            <a:off x="7696200" y="2667000"/>
            <a:ext cx="10160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92" name="Picture 5">
            <a:extLst>
              <a:ext uri="{FF2B5EF4-FFF2-40B4-BE49-F238E27FC236}">
                <a16:creationId xmlns:a16="http://schemas.microsoft.com/office/drawing/2014/main" id="{0B5907EA-9AAE-0E4E-8244-E7A4AE0DE0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01" t="14426" r="22725" b="21176"/>
          <a:stretch>
            <a:fillRect/>
          </a:stretch>
        </p:blipFill>
        <p:spPr bwMode="auto">
          <a:xfrm>
            <a:off x="457200" y="3200400"/>
            <a:ext cx="1066800" cy="109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93" name="Picture 10" descr="polo.jpg">
            <a:extLst>
              <a:ext uri="{FF2B5EF4-FFF2-40B4-BE49-F238E27FC236}">
                <a16:creationId xmlns:a16="http://schemas.microsoft.com/office/drawing/2014/main" id="{6299DF22-E8A9-2549-9891-C8210F77CC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323"/>
          <a:stretch>
            <a:fillRect/>
          </a:stretch>
        </p:blipFill>
        <p:spPr bwMode="auto">
          <a:xfrm>
            <a:off x="7696200" y="3773488"/>
            <a:ext cx="990600" cy="1179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94" name="Picture 6">
            <a:extLst>
              <a:ext uri="{FF2B5EF4-FFF2-40B4-BE49-F238E27FC236}">
                <a16:creationId xmlns:a16="http://schemas.microsoft.com/office/drawing/2014/main" id="{B004A7F7-77B5-724F-A628-5B492F242F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6200" y="1676400"/>
            <a:ext cx="944563" cy="927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95" name="Picture 6" descr="aditya.jpg">
            <a:extLst>
              <a:ext uri="{FF2B5EF4-FFF2-40B4-BE49-F238E27FC236}">
                <a16:creationId xmlns:a16="http://schemas.microsoft.com/office/drawing/2014/main" id="{B419E7A1-7540-7545-961E-E3A0F416C9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343400"/>
            <a:ext cx="1066800" cy="1265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96" name="Picture 11" descr="ukang.jpg">
            <a:extLst>
              <a:ext uri="{FF2B5EF4-FFF2-40B4-BE49-F238E27FC236}">
                <a16:creationId xmlns:a16="http://schemas.microsoft.com/office/drawing/2014/main" id="{CDB7E059-9800-6841-AEFA-A8B70B21511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09" r="10909" b="5853"/>
          <a:stretch>
            <a:fillRect/>
          </a:stretch>
        </p:blipFill>
        <p:spPr bwMode="auto">
          <a:xfrm>
            <a:off x="7696200" y="5029200"/>
            <a:ext cx="990600" cy="1111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97" name="Picture 12" descr="fanguo.jpg">
            <a:extLst>
              <a:ext uri="{FF2B5EF4-FFF2-40B4-BE49-F238E27FC236}">
                <a16:creationId xmlns:a16="http://schemas.microsoft.com/office/drawing/2014/main" id="{14874287-133C-FB4A-A931-A34F9FCAF43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086" b="44000"/>
          <a:stretch>
            <a:fillRect/>
          </a:stretch>
        </p:blipFill>
        <p:spPr bwMode="auto">
          <a:xfrm>
            <a:off x="457200" y="2057400"/>
            <a:ext cx="10795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1998" name="Straight Arrow Connector 20">
            <a:extLst>
              <a:ext uri="{FF2B5EF4-FFF2-40B4-BE49-F238E27FC236}">
                <a16:creationId xmlns:a16="http://schemas.microsoft.com/office/drawing/2014/main" id="{3BC45457-6265-384F-B65F-0783D1833073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934200" y="2209800"/>
            <a:ext cx="533400" cy="1588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999" name="Straight Arrow Connector 20">
            <a:extLst>
              <a:ext uri="{FF2B5EF4-FFF2-40B4-BE49-F238E27FC236}">
                <a16:creationId xmlns:a16="http://schemas.microsoft.com/office/drawing/2014/main" id="{E937DDA8-33A4-494D-B2EE-4E8AE8A2297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934200" y="3276600"/>
            <a:ext cx="533400" cy="1588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2000" name="Straight Arrow Connector 20">
            <a:extLst>
              <a:ext uri="{FF2B5EF4-FFF2-40B4-BE49-F238E27FC236}">
                <a16:creationId xmlns:a16="http://schemas.microsoft.com/office/drawing/2014/main" id="{00C19BCD-EB94-5643-95C6-324F7B24CDCD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934200" y="4343400"/>
            <a:ext cx="533400" cy="1588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2001" name="Straight Arrow Connector 20">
            <a:extLst>
              <a:ext uri="{FF2B5EF4-FFF2-40B4-BE49-F238E27FC236}">
                <a16:creationId xmlns:a16="http://schemas.microsoft.com/office/drawing/2014/main" id="{3226D119-7F88-594E-B0D0-89F1826E8D8A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934200" y="5410200"/>
            <a:ext cx="533400" cy="1588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2002" name="Straight Arrow Connector 24">
            <a:extLst>
              <a:ext uri="{FF2B5EF4-FFF2-40B4-BE49-F238E27FC236}">
                <a16:creationId xmlns:a16="http://schemas.microsoft.com/office/drawing/2014/main" id="{C42710B3-1D0F-BA4A-9A7A-A88B50DE9B01}"/>
              </a:ext>
            </a:extLst>
          </p:cNvPr>
          <p:cNvCxnSpPr>
            <a:cxnSpLocks noChangeShapeType="1"/>
          </p:cNvCxnSpPr>
          <p:nvPr/>
        </p:nvCxnSpPr>
        <p:spPr bwMode="auto">
          <a:xfrm rot="10800000">
            <a:off x="1905000" y="2819400"/>
            <a:ext cx="533400" cy="1588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2003" name="Straight Arrow Connector 24">
            <a:extLst>
              <a:ext uri="{FF2B5EF4-FFF2-40B4-BE49-F238E27FC236}">
                <a16:creationId xmlns:a16="http://schemas.microsoft.com/office/drawing/2014/main" id="{86D4F979-827A-6749-B5EF-4A81226F4F02}"/>
              </a:ext>
            </a:extLst>
          </p:cNvPr>
          <p:cNvCxnSpPr>
            <a:cxnSpLocks noChangeShapeType="1"/>
          </p:cNvCxnSpPr>
          <p:nvPr/>
        </p:nvCxnSpPr>
        <p:spPr bwMode="auto">
          <a:xfrm rot="10800000">
            <a:off x="1905000" y="4876800"/>
            <a:ext cx="533400" cy="1588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2004" name="Straight Arrow Connector 24">
            <a:extLst>
              <a:ext uri="{FF2B5EF4-FFF2-40B4-BE49-F238E27FC236}">
                <a16:creationId xmlns:a16="http://schemas.microsoft.com/office/drawing/2014/main" id="{16147086-E656-4A4D-855A-F5AAFD95E722}"/>
              </a:ext>
            </a:extLst>
          </p:cNvPr>
          <p:cNvCxnSpPr>
            <a:cxnSpLocks noChangeShapeType="1"/>
          </p:cNvCxnSpPr>
          <p:nvPr/>
        </p:nvCxnSpPr>
        <p:spPr bwMode="auto">
          <a:xfrm rot="10800000">
            <a:off x="1905000" y="3810000"/>
            <a:ext cx="533400" cy="1588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  <p:transition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E59BC-D8EA-414A-BA49-81B8183937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266700"/>
            <a:ext cx="7772400" cy="685800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F3CFD0-3F15-664D-85A5-E95CAE55E305}"/>
              </a:ext>
            </a:extLst>
          </p:cNvPr>
          <p:cNvSpPr>
            <a:spLocks noGrp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1400" b="0" i="0" kern="1200" smtClean="0">
                <a:solidFill>
                  <a:schemeClr val="tx1"/>
                </a:solidFill>
                <a:latin typeface="Gill Sans" panose="020B0502020104020203" pitchFamily="34" charset="-79"/>
                <a:ea typeface="+mn-ea"/>
                <a:cs typeface="Gill Sans" panose="020B0502020104020203" pitchFamily="34" charset="-79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kumimoji="1" sz="2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kumimoji="1" sz="2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kumimoji="1" sz="2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kumimoji="1" sz="2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kumimoji="1" sz="2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kumimoji="1" sz="2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kumimoji="1" sz="2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kumimoji="1" sz="2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/>
              <a:t>OddBall: PAKDD 2021 Most Influential Paper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657809-1C5B-B443-85B9-26BD57DE04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auto">
          <a:xfrm>
            <a:off x="3124199" y="6248400"/>
            <a:ext cx="3289479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kumimoji="1" sz="1400" b="0" i="0" kern="1200" smtClean="0">
                <a:solidFill>
                  <a:schemeClr val="tx1"/>
                </a:solidFill>
                <a:latin typeface="Gill Sans" panose="020B0502020104020203" pitchFamily="34" charset="-79"/>
                <a:ea typeface="+mn-ea"/>
                <a:cs typeface="Gill Sans" panose="020B0502020104020203" pitchFamily="34" charset="-79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kumimoji="1" sz="2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kumimoji="1" sz="2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kumimoji="1" sz="2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kumimoji="1" sz="2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kumimoji="1" sz="2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kumimoji="1" sz="2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kumimoji="1" sz="2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kumimoji="1" sz="2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/>
              <a:t>L. Akoglu, M. McGlohon,  C. Faloutsos</a:t>
            </a:r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C1BA0119-2055-FB4A-BCF9-5AB0BD7E1E7C}"/>
              </a:ext>
            </a:extLst>
          </p:cNvPr>
          <p:cNvGraphicFramePr/>
          <p:nvPr/>
        </p:nvGraphicFramePr>
        <p:xfrm>
          <a:off x="912145" y="1004887"/>
          <a:ext cx="8458200" cy="4953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TextBox 11">
            <a:extLst>
              <a:ext uri="{FF2B5EF4-FFF2-40B4-BE49-F238E27FC236}">
                <a16:creationId xmlns:a16="http://schemas.microsoft.com/office/drawing/2014/main" id="{D5A54EA5-C6D0-7040-BCE2-F00735B496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392555"/>
            <a:ext cx="375761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3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3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3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3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800" b="1" dirty="0">
                <a:latin typeface="Gill Sans SemiBold" panose="020B0502020104020203" pitchFamily="34" charset="-79"/>
                <a:cs typeface="Gill Sans SemiBold" panose="020B0502020104020203" pitchFamily="34" charset="-79"/>
              </a:rPr>
              <a:t>Classes of problems</a:t>
            </a:r>
          </a:p>
        </p:txBody>
      </p:sp>
      <p:sp>
        <p:nvSpPr>
          <p:cNvPr id="9" name="TextBox 11">
            <a:extLst>
              <a:ext uri="{FF2B5EF4-FFF2-40B4-BE49-F238E27FC236}">
                <a16:creationId xmlns:a16="http://schemas.microsoft.com/office/drawing/2014/main" id="{F8438751-36A2-184D-A4DA-9013210799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1281" y="3595165"/>
            <a:ext cx="1040670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3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3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3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3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800" b="1" dirty="0">
                <a:solidFill>
                  <a:schemeClr val="accent5">
                    <a:lumMod val="50000"/>
                  </a:schemeClr>
                </a:solidFill>
                <a:latin typeface="Gill Sans SemiBold" panose="020B0502020104020203" pitchFamily="34" charset="-79"/>
                <a:cs typeface="Gill Sans SemiBold" panose="020B0502020104020203" pitchFamily="34" charset="-79"/>
              </a:rPr>
              <a:t>Main </a:t>
            </a:r>
            <a:br>
              <a:rPr lang="en-US" altLang="en-US" sz="2800" b="1" dirty="0">
                <a:solidFill>
                  <a:schemeClr val="accent5">
                    <a:lumMod val="50000"/>
                  </a:schemeClr>
                </a:solidFill>
                <a:latin typeface="Gill Sans SemiBold" panose="020B0502020104020203" pitchFamily="34" charset="-79"/>
                <a:cs typeface="Gill Sans SemiBold" panose="020B0502020104020203" pitchFamily="34" charset="-79"/>
              </a:rPr>
            </a:br>
            <a:r>
              <a:rPr lang="en-US" altLang="en-US" sz="2800" b="1" dirty="0">
                <a:solidFill>
                  <a:schemeClr val="accent5">
                    <a:lumMod val="50000"/>
                  </a:schemeClr>
                </a:solidFill>
                <a:latin typeface="Gill Sans SemiBold" panose="020B0502020104020203" pitchFamily="34" charset="-79"/>
                <a:cs typeface="Gill Sans SemiBold" panose="020B0502020104020203" pitchFamily="34" charset="-79"/>
              </a:rPr>
              <a:t>ideas</a:t>
            </a:r>
          </a:p>
        </p:txBody>
      </p:sp>
      <p:sp>
        <p:nvSpPr>
          <p:cNvPr id="11" name="AutoShape 4">
            <a:extLst>
              <a:ext uri="{FF2B5EF4-FFF2-40B4-BE49-F238E27FC236}">
                <a16:creationId xmlns:a16="http://schemas.microsoft.com/office/drawing/2014/main" id="{0CB13601-FB29-FB4C-A3CC-12E45E7E21CA}"/>
              </a:ext>
            </a:extLst>
          </p:cNvPr>
          <p:cNvSpPr>
            <a:spLocks noChangeArrowheads="1"/>
          </p:cNvSpPr>
          <p:nvPr/>
        </p:nvSpPr>
        <p:spPr bwMode="auto">
          <a:xfrm rot="1381969">
            <a:off x="939570" y="1951852"/>
            <a:ext cx="611896" cy="568544"/>
          </a:xfrm>
          <a:prstGeom prst="rightArrow">
            <a:avLst>
              <a:gd name="adj1" fmla="val 50000"/>
              <a:gd name="adj2" fmla="val 32514"/>
            </a:avLst>
          </a:prstGeom>
          <a:solidFill>
            <a:schemeClr val="bg1"/>
          </a:solidFill>
          <a:ln w="28575">
            <a:solidFill>
              <a:schemeClr val="tx2"/>
            </a:solidFill>
            <a:miter lim="800000"/>
            <a:headEnd type="none" w="sm" len="sm"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9A1165A-EFDA-254B-97E0-0CDE675F54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kumimoji="1" sz="1400" b="0" i="0" kern="1200">
                <a:solidFill>
                  <a:schemeClr val="tx1"/>
                </a:solidFill>
                <a:latin typeface="Gill Sans" panose="020B0502020104020203" pitchFamily="34" charset="-79"/>
                <a:ea typeface="+mn-ea"/>
                <a:cs typeface="Gill Sans" panose="020B0502020104020203" pitchFamily="34" charset="-79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kumimoji="1" sz="2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kumimoji="1" sz="2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kumimoji="1" sz="2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kumimoji="1" sz="2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kumimoji="1" sz="2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kumimoji="1" sz="2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kumimoji="1" sz="2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kumimoji="1" sz="2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/>
          </a:p>
          <a:p>
            <a:pPr>
              <a:defRPr/>
            </a:pPr>
            <a:fld id="{6629BCF2-6520-6C49-93E1-80F2FA5CFBA4}" type="slidenum">
              <a:rPr lang="en-US" smtClean="0"/>
              <a:pPr>
                <a:defRPr/>
              </a:pPr>
              <a:t>58</a:t>
            </a:fld>
            <a:endParaRPr lang="en-US" dirty="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028229156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B0215-4E57-AC49-BBF2-049D9965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685800"/>
          </a:xfrm>
        </p:spPr>
        <p:txBody>
          <a:bodyPr wrap="square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Q1) definition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399C24-119E-B646-BC9C-1C7988DF4724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685800" y="1447800"/>
            <a:ext cx="3810000" cy="4648200"/>
          </a:xfrm>
        </p:spPr>
        <p:txBody>
          <a:bodyPr wrap="square" anchor="t">
            <a:normAutofit/>
          </a:bodyPr>
          <a:lstStyle/>
          <a:p>
            <a:pPr marL="0" indent="0">
              <a:buNone/>
            </a:pPr>
            <a:r>
              <a:rPr lang="en-US" dirty="0"/>
              <a:t>‘deviation from the common rule’</a:t>
            </a:r>
          </a:p>
          <a:p>
            <a:pPr marL="0" indent="0">
              <a:buNone/>
            </a:pPr>
            <a:r>
              <a:rPr lang="en-US" dirty="0">
                <a:hlinkClick r:id="rId2"/>
              </a:rPr>
              <a:t>https://www.merriam-webster.com/dictionary/anomaly</a:t>
            </a:r>
            <a:endParaRPr lang="en-US" dirty="0"/>
          </a:p>
        </p:txBody>
      </p:sp>
      <p:pic>
        <p:nvPicPr>
          <p:cNvPr id="11" name="Picture 10" descr="Chart, scatter chart&#10;&#10;Description automatically generated">
            <a:extLst>
              <a:ext uri="{FF2B5EF4-FFF2-40B4-BE49-F238E27FC236}">
                <a16:creationId xmlns:a16="http://schemas.microsoft.com/office/drawing/2014/main" id="{194D41E1-9F57-0E4C-BCB2-AAC6DEB05A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4600" y="1447800"/>
            <a:ext cx="2997200" cy="2247900"/>
          </a:xfrm>
          <a:prstGeom prst="rect">
            <a:avLst/>
          </a:prstGeom>
          <a:noFill/>
        </p:spPr>
      </p:pic>
      <p:sp>
        <p:nvSpPr>
          <p:cNvPr id="16" name="Content Placeholder 4">
            <a:extLst>
              <a:ext uri="{FF2B5EF4-FFF2-40B4-BE49-F238E27FC236}">
                <a16:creationId xmlns:a16="http://schemas.microsoft.com/office/drawing/2014/main" id="{BC449129-483C-4BF7-9E3D-8F86B73C991E}"/>
              </a:ext>
            </a:extLst>
          </p:cNvPr>
          <p:cNvSpPr>
            <a:spLocks noGrp="1"/>
          </p:cNvSpPr>
          <p:nvPr>
            <p:ph sz="quarter" idx="3"/>
          </p:nvPr>
        </p:nvSpPr>
        <p:spPr>
          <a:xfrm>
            <a:off x="4648200" y="3848100"/>
            <a:ext cx="3810000" cy="2247900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C017FA-0DFA-E44D-B6C1-0739D166125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 wrap="square" anchor="t">
            <a:normAutofit fontScale="92500" lnSpcReduction="10000"/>
          </a:bodyPr>
          <a:lstStyle/>
          <a:p>
            <a:pPr>
              <a:spcAft>
                <a:spcPts val="600"/>
              </a:spcAft>
              <a:defRPr/>
            </a:pPr>
            <a:r>
              <a:rPr lang="en-US"/>
              <a:t>OddBall: PAKDD 2021 Most Influential Paper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D9F948-0593-B94B-B4F1-6D24DA7653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fi-FI" sz="1300"/>
              <a:t>L. Akoglu, M. McGlohon, C. Faloutsos</a:t>
            </a:r>
            <a:endParaRPr lang="en-US" sz="130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2C9912-8DA4-1141-9386-E74EBE44F7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  <a:defRPr/>
            </a:pPr>
            <a:fld id="{F9B43987-7F84-BB4A-8611-CDF75B6A737D}" type="slidenum">
              <a:rPr lang="en-US" smtClean="0"/>
              <a:pPr>
                <a:spcAft>
                  <a:spcPts val="600"/>
                </a:spcAft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446707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B0215-4E57-AC49-BBF2-049D9965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685800"/>
          </a:xfrm>
        </p:spPr>
        <p:txBody>
          <a:bodyPr wrap="square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Q1) definition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399C24-119E-B646-BC9C-1C7988DF4724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685800" y="1447800"/>
            <a:ext cx="3810000" cy="4648200"/>
          </a:xfrm>
        </p:spPr>
        <p:txBody>
          <a:bodyPr wrap="square" anchor="t">
            <a:normAutofit/>
          </a:bodyPr>
          <a:lstStyle/>
          <a:p>
            <a:pPr marL="0" indent="0">
              <a:buNone/>
            </a:pPr>
            <a:r>
              <a:rPr lang="en-US" dirty="0"/>
              <a:t>‘deviation from the common rule’</a:t>
            </a:r>
          </a:p>
          <a:p>
            <a:pPr marL="0" indent="0">
              <a:buNone/>
            </a:pPr>
            <a:r>
              <a:rPr lang="en-US" dirty="0">
                <a:hlinkClick r:id="rId2"/>
              </a:rPr>
              <a:t>https://www.merriam-webster.com/dictionary/anomaly</a:t>
            </a:r>
            <a:endParaRPr lang="en-US" dirty="0"/>
          </a:p>
        </p:txBody>
      </p:sp>
      <p:pic>
        <p:nvPicPr>
          <p:cNvPr id="11" name="Picture 10" descr="Chart, scatter chart&#10;&#10;Description automatically generated">
            <a:extLst>
              <a:ext uri="{FF2B5EF4-FFF2-40B4-BE49-F238E27FC236}">
                <a16:creationId xmlns:a16="http://schemas.microsoft.com/office/drawing/2014/main" id="{194D41E1-9F57-0E4C-BCB2-AAC6DEB05A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4600" y="1447800"/>
            <a:ext cx="2997200" cy="2247900"/>
          </a:xfrm>
          <a:prstGeom prst="rect">
            <a:avLst/>
          </a:prstGeom>
          <a:noFill/>
        </p:spPr>
      </p:pic>
      <p:sp>
        <p:nvSpPr>
          <p:cNvPr id="16" name="Content Placeholder 4">
            <a:extLst>
              <a:ext uri="{FF2B5EF4-FFF2-40B4-BE49-F238E27FC236}">
                <a16:creationId xmlns:a16="http://schemas.microsoft.com/office/drawing/2014/main" id="{BC449129-483C-4BF7-9E3D-8F86B73C991E}"/>
              </a:ext>
            </a:extLst>
          </p:cNvPr>
          <p:cNvSpPr>
            <a:spLocks noGrp="1"/>
          </p:cNvSpPr>
          <p:nvPr>
            <p:ph sz="quarter" idx="3"/>
          </p:nvPr>
        </p:nvSpPr>
        <p:spPr>
          <a:xfrm>
            <a:off x="4648200" y="3848100"/>
            <a:ext cx="4064876" cy="22479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But: </a:t>
            </a:r>
            <a:r>
              <a:rPr lang="en-US" u="sng" dirty="0"/>
              <a:t>How</a:t>
            </a:r>
            <a:r>
              <a:rPr lang="en-US" dirty="0"/>
              <a:t> to spot rules?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C017FA-0DFA-E44D-B6C1-0739D166125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 wrap="square" anchor="t">
            <a:normAutofit fontScale="92500" lnSpcReduction="10000"/>
          </a:bodyPr>
          <a:lstStyle/>
          <a:p>
            <a:pPr>
              <a:spcAft>
                <a:spcPts val="600"/>
              </a:spcAft>
              <a:defRPr/>
            </a:pPr>
            <a:r>
              <a:rPr lang="en-US"/>
              <a:t>OddBall: PAKDD 2021 Most Influential Paper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D9F948-0593-B94B-B4F1-6D24DA7653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fi-FI" sz="1300"/>
              <a:t>L. Akoglu, M. McGlohon, C. Faloutsos</a:t>
            </a:r>
            <a:endParaRPr lang="en-US" sz="130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2C9912-8DA4-1141-9386-E74EBE44F7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  <a:defRPr/>
            </a:pPr>
            <a:fld id="{F9B43987-7F84-BB4A-8611-CDF75B6A737D}" type="slidenum">
              <a:rPr lang="en-US" smtClean="0"/>
              <a:pPr>
                <a:spcAft>
                  <a:spcPts val="600"/>
                </a:spcAft>
                <a:defRPr/>
              </a:pPr>
              <a:t>7</a:t>
            </a:fld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B0108D5-A23E-1E46-9DDE-F6ADFE319822}"/>
              </a:ext>
            </a:extLst>
          </p:cNvPr>
          <p:cNvSpPr/>
          <p:nvPr/>
        </p:nvSpPr>
        <p:spPr bwMode="auto">
          <a:xfrm>
            <a:off x="7039303" y="3134711"/>
            <a:ext cx="296917" cy="283779"/>
          </a:xfrm>
          <a:prstGeom prst="ellipse">
            <a:avLst/>
          </a:prstGeom>
          <a:noFill/>
          <a:ln w="19050" cap="flat" cmpd="sng" algn="ctr">
            <a:solidFill>
              <a:srgbClr val="941100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429343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Date Placeholder 3">
            <a:extLst>
              <a:ext uri="{FF2B5EF4-FFF2-40B4-BE49-F238E27FC236}">
                <a16:creationId xmlns:a16="http://schemas.microsoft.com/office/drawing/2014/main" id="{E71B2001-A9D4-0540-82BD-0AA095E97828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/>
              <a:t>OddBall: PAKDD 2021 Most Influential Paper</a:t>
            </a:r>
          </a:p>
        </p:txBody>
      </p:sp>
      <p:sp>
        <p:nvSpPr>
          <p:cNvPr id="31746" name="Footer Placeholder 4">
            <a:extLst>
              <a:ext uri="{FF2B5EF4-FFF2-40B4-BE49-F238E27FC236}">
                <a16:creationId xmlns:a16="http://schemas.microsoft.com/office/drawing/2014/main" id="{51D7E211-1341-0F4E-ABD0-A04E4D007A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/>
              <a:t>L. Akoglu, M. McGlohon, C. Faloutsos</a:t>
            </a:r>
          </a:p>
        </p:txBody>
      </p:sp>
      <p:sp>
        <p:nvSpPr>
          <p:cNvPr id="31747" name="Slide Number Placeholder 5">
            <a:extLst>
              <a:ext uri="{FF2B5EF4-FFF2-40B4-BE49-F238E27FC236}">
                <a16:creationId xmlns:a16="http://schemas.microsoft.com/office/drawing/2014/main" id="{280C6DD6-7403-3642-82E2-45EEBF3FA3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558EA25B-C6F5-D74C-A6DA-AA580CC5C131}" type="slidenum">
              <a:rPr lang="en-US" altLang="en-US" sz="1400"/>
              <a:pPr/>
              <a:t>8</a:t>
            </a:fld>
            <a:endParaRPr lang="en-US" altLang="en-US" sz="1400"/>
          </a:p>
        </p:txBody>
      </p:sp>
      <p:sp>
        <p:nvSpPr>
          <p:cNvPr id="31748" name="Rectangle 2">
            <a:extLst>
              <a:ext uri="{FF2B5EF4-FFF2-40B4-BE49-F238E27FC236}">
                <a16:creationId xmlns:a16="http://schemas.microsoft.com/office/drawing/2014/main" id="{334F06DD-EEA3-F54D-A37F-D2DA798B190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1143000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Q1: rules?</a:t>
            </a:r>
          </a:p>
        </p:txBody>
      </p:sp>
      <p:pic>
        <p:nvPicPr>
          <p:cNvPr id="31749" name="Picture 6" descr="CIA2001_ul">
            <a:extLst>
              <a:ext uri="{FF2B5EF4-FFF2-40B4-BE49-F238E27FC236}">
                <a16:creationId xmlns:a16="http://schemas.microsoft.com/office/drawing/2014/main" id="{1CD3D0CB-711C-0D48-A24E-D9900BA9FED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465" t="5944" b="2877"/>
          <a:stretch/>
        </p:blipFill>
        <p:spPr>
          <a:xfrm>
            <a:off x="1177158" y="1240221"/>
            <a:ext cx="6328541" cy="4529958"/>
          </a:xfrm>
          <a:noFill/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60BCF31-12D0-0643-9DF3-56372558636E}"/>
              </a:ext>
            </a:extLst>
          </p:cNvPr>
          <p:cNvSpPr/>
          <p:nvPr/>
        </p:nvSpPr>
        <p:spPr bwMode="auto">
          <a:xfrm>
            <a:off x="5612524" y="1387366"/>
            <a:ext cx="1555531" cy="325820"/>
          </a:xfrm>
          <a:prstGeom prst="rect">
            <a:avLst/>
          </a:prstGeom>
          <a:solidFill>
            <a:schemeClr val="bg1"/>
          </a:solidFill>
          <a:ln w="3175" cap="flat" cmpd="sng" algn="ctr">
            <a:noFill/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958911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Date Placeholder 3">
            <a:extLst>
              <a:ext uri="{FF2B5EF4-FFF2-40B4-BE49-F238E27FC236}">
                <a16:creationId xmlns:a16="http://schemas.microsoft.com/office/drawing/2014/main" id="{E71B2001-A9D4-0540-82BD-0AA095E97828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/>
              <a:t>OddBall: PAKDD 2021 Most Influential Paper</a:t>
            </a:r>
          </a:p>
        </p:txBody>
      </p:sp>
      <p:sp>
        <p:nvSpPr>
          <p:cNvPr id="31746" name="Footer Placeholder 4">
            <a:extLst>
              <a:ext uri="{FF2B5EF4-FFF2-40B4-BE49-F238E27FC236}">
                <a16:creationId xmlns:a16="http://schemas.microsoft.com/office/drawing/2014/main" id="{51D7E211-1341-0F4E-ABD0-A04E4D007A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/>
              <a:t>L. Akoglu, M. McGlohon, C. Faloutsos</a:t>
            </a:r>
          </a:p>
        </p:txBody>
      </p:sp>
      <p:sp>
        <p:nvSpPr>
          <p:cNvPr id="31747" name="Slide Number Placeholder 5">
            <a:extLst>
              <a:ext uri="{FF2B5EF4-FFF2-40B4-BE49-F238E27FC236}">
                <a16:creationId xmlns:a16="http://schemas.microsoft.com/office/drawing/2014/main" id="{280C6DD6-7403-3642-82E2-45EEBF3FA3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558EA25B-C6F5-D74C-A6DA-AA580CC5C131}" type="slidenum">
              <a:rPr lang="en-US" altLang="en-US" sz="1400"/>
              <a:pPr/>
              <a:t>9</a:t>
            </a:fld>
            <a:endParaRPr lang="en-US" altLang="en-US" sz="1400"/>
          </a:p>
        </p:txBody>
      </p:sp>
      <p:sp>
        <p:nvSpPr>
          <p:cNvPr id="31748" name="Rectangle 2">
            <a:extLst>
              <a:ext uri="{FF2B5EF4-FFF2-40B4-BE49-F238E27FC236}">
                <a16:creationId xmlns:a16="http://schemas.microsoft.com/office/drawing/2014/main" id="{334F06DD-EEA3-F54D-A37F-D2DA798B190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1143000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Q1: rules?</a:t>
            </a:r>
          </a:p>
        </p:txBody>
      </p:sp>
      <p:pic>
        <p:nvPicPr>
          <p:cNvPr id="31749" name="Picture 6" descr="CIA2001_ul">
            <a:extLst>
              <a:ext uri="{FF2B5EF4-FFF2-40B4-BE49-F238E27FC236}">
                <a16:creationId xmlns:a16="http://schemas.microsoft.com/office/drawing/2014/main" id="{1CD3D0CB-711C-0D48-A24E-D9900BA9FED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465" t="5944" b="2877"/>
          <a:stretch/>
        </p:blipFill>
        <p:spPr>
          <a:xfrm>
            <a:off x="1177158" y="1240221"/>
            <a:ext cx="6328541" cy="4529958"/>
          </a:xfrm>
          <a:noFill/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60BCF31-12D0-0643-9DF3-56372558636E}"/>
              </a:ext>
            </a:extLst>
          </p:cNvPr>
          <p:cNvSpPr/>
          <p:nvPr/>
        </p:nvSpPr>
        <p:spPr bwMode="auto">
          <a:xfrm>
            <a:off x="5612524" y="1387366"/>
            <a:ext cx="1555531" cy="325820"/>
          </a:xfrm>
          <a:prstGeom prst="rect">
            <a:avLst/>
          </a:prstGeom>
          <a:solidFill>
            <a:schemeClr val="bg1"/>
          </a:solidFill>
          <a:ln w="3175" cap="flat" cmpd="sng" algn="ctr">
            <a:noFill/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5DAFF1A-427C-D344-ADC6-AD7BC3FD7141}"/>
              </a:ext>
            </a:extLst>
          </p:cNvPr>
          <p:cNvSpPr/>
          <p:nvPr/>
        </p:nvSpPr>
        <p:spPr bwMode="auto">
          <a:xfrm>
            <a:off x="1240224" y="4954748"/>
            <a:ext cx="1161393" cy="1078361"/>
          </a:xfrm>
          <a:prstGeom prst="ellipse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Left Arrow 2">
            <a:extLst>
              <a:ext uri="{FF2B5EF4-FFF2-40B4-BE49-F238E27FC236}">
                <a16:creationId xmlns:a16="http://schemas.microsoft.com/office/drawing/2014/main" id="{66C62CE5-8668-864C-9118-E47D5EC3931F}"/>
              </a:ext>
            </a:extLst>
          </p:cNvPr>
          <p:cNvSpPr/>
          <p:nvPr/>
        </p:nvSpPr>
        <p:spPr bwMode="auto">
          <a:xfrm>
            <a:off x="4991101" y="1592317"/>
            <a:ext cx="283779" cy="233855"/>
          </a:xfrm>
          <a:prstGeom prst="leftArrow">
            <a:avLst/>
          </a:prstGeom>
          <a:solidFill>
            <a:schemeClr val="tx2"/>
          </a:solidFill>
          <a:ln w="3175" cap="flat" cmpd="sng" algn="ctr">
            <a:noFill/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eft Arrow 9">
            <a:extLst>
              <a:ext uri="{FF2B5EF4-FFF2-40B4-BE49-F238E27FC236}">
                <a16:creationId xmlns:a16="http://schemas.microsoft.com/office/drawing/2014/main" id="{3FE2150A-933B-D94C-8766-3572FE7893F7}"/>
              </a:ext>
            </a:extLst>
          </p:cNvPr>
          <p:cNvSpPr/>
          <p:nvPr/>
        </p:nvSpPr>
        <p:spPr bwMode="auto">
          <a:xfrm>
            <a:off x="2982309" y="2312276"/>
            <a:ext cx="283779" cy="233855"/>
          </a:xfrm>
          <a:prstGeom prst="leftArrow">
            <a:avLst/>
          </a:prstGeom>
          <a:solidFill>
            <a:schemeClr val="tx2"/>
          </a:solidFill>
          <a:ln w="3175" cap="flat" cmpd="sng" algn="ctr">
            <a:noFill/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eft Arrow 10">
            <a:extLst>
              <a:ext uri="{FF2B5EF4-FFF2-40B4-BE49-F238E27FC236}">
                <a16:creationId xmlns:a16="http://schemas.microsoft.com/office/drawing/2014/main" id="{6F397FC5-20A7-1246-9196-32A2EE8D8087}"/>
              </a:ext>
            </a:extLst>
          </p:cNvPr>
          <p:cNvSpPr/>
          <p:nvPr/>
        </p:nvSpPr>
        <p:spPr bwMode="auto">
          <a:xfrm>
            <a:off x="4935920" y="4535214"/>
            <a:ext cx="283779" cy="233855"/>
          </a:xfrm>
          <a:prstGeom prst="leftArrow">
            <a:avLst/>
          </a:prstGeom>
          <a:solidFill>
            <a:schemeClr val="tx2"/>
          </a:solidFill>
          <a:ln w="3175" cap="flat" cmpd="sng" algn="ctr">
            <a:noFill/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Left Arrow 11">
            <a:extLst>
              <a:ext uri="{FF2B5EF4-FFF2-40B4-BE49-F238E27FC236}">
                <a16:creationId xmlns:a16="http://schemas.microsoft.com/office/drawing/2014/main" id="{B25064EF-A268-CF4A-A9D5-87C8A22A07CA}"/>
              </a:ext>
            </a:extLst>
          </p:cNvPr>
          <p:cNvSpPr/>
          <p:nvPr/>
        </p:nvSpPr>
        <p:spPr bwMode="auto">
          <a:xfrm>
            <a:off x="7168055" y="4945637"/>
            <a:ext cx="283779" cy="233855"/>
          </a:xfrm>
          <a:prstGeom prst="leftArrow">
            <a:avLst/>
          </a:prstGeom>
          <a:solidFill>
            <a:schemeClr val="tx2"/>
          </a:solidFill>
          <a:ln w="3175" cap="flat" cmpd="sng" algn="ctr">
            <a:noFill/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00267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template">
  <a:themeElements>
    <a:clrScheme name="template 11">
      <a:dk1>
        <a:srgbClr val="000066"/>
      </a:dk1>
      <a:lt1>
        <a:srgbClr val="FFFFFF"/>
      </a:lt1>
      <a:dk2>
        <a:srgbClr val="A50021"/>
      </a:dk2>
      <a:lt2>
        <a:srgbClr val="808080"/>
      </a:lt2>
      <a:accent1>
        <a:srgbClr val="FF3300"/>
      </a:accent1>
      <a:accent2>
        <a:srgbClr val="FF3300"/>
      </a:accent2>
      <a:accent3>
        <a:srgbClr val="FFFFFF"/>
      </a:accent3>
      <a:accent4>
        <a:srgbClr val="000056"/>
      </a:accent4>
      <a:accent5>
        <a:srgbClr val="FFADAA"/>
      </a:accent5>
      <a:accent6>
        <a:srgbClr val="E72D00"/>
      </a:accent6>
      <a:hlink>
        <a:srgbClr val="3366FF"/>
      </a:hlink>
      <a:folHlink>
        <a:srgbClr val="B2B2B2"/>
      </a:folHlink>
    </a:clrScheme>
    <a:fontScheme name="template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3175" cap="flat" cmpd="sng" algn="ctr">
          <a:solidFill>
            <a:schemeClr val="tx1"/>
          </a:solidFill>
          <a:prstDash val="solid"/>
          <a:round/>
          <a:headEnd type="none" w="sm" len="sm"/>
          <a:tailEnd type="none" w="med" len="med"/>
        </a:ln>
        <a:effectLst/>
      </a:spPr>
      <a:bodyPr rtlCol="0" anchor="ctr"/>
      <a:lstStyle>
        <a:defPPr algn="ctr">
          <a:defRPr/>
        </a:defPPr>
      </a:lstStyle>
    </a:spDef>
    <a:lnDef>
      <a:spPr bwMode="auto">
        <a:solidFill>
          <a:schemeClr val="accent1"/>
        </a:solidFill>
        <a:ln w="3175" cap="flat" cmpd="sng" algn="ctr">
          <a:solidFill>
            <a:schemeClr val="tx1"/>
          </a:solidFill>
          <a:prstDash val="solid"/>
          <a:round/>
          <a:headEnd type="none" w="sm" len="sm"/>
          <a:tailEnd type="none" w="med" len="med"/>
        </a:ln>
        <a:effectLst/>
      </a:spPr>
      <a:bodyPr/>
      <a:lstStyle/>
    </a:lnDef>
  </a:objectDefaults>
  <a:extraClrSchemeLst>
    <a:extraClrScheme>
      <a:clrScheme name="templat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mplat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8">
        <a:dk1>
          <a:srgbClr val="0066FF"/>
        </a:dk1>
        <a:lt1>
          <a:srgbClr val="FFFFFF"/>
        </a:lt1>
        <a:dk2>
          <a:srgbClr val="FF33CC"/>
        </a:dk2>
        <a:lt2>
          <a:srgbClr val="808080"/>
        </a:lt2>
        <a:accent1>
          <a:srgbClr val="FF3300"/>
        </a:accent1>
        <a:accent2>
          <a:srgbClr val="FF3300"/>
        </a:accent2>
        <a:accent3>
          <a:srgbClr val="FFFFFF"/>
        </a:accent3>
        <a:accent4>
          <a:srgbClr val="0056DA"/>
        </a:accent4>
        <a:accent5>
          <a:srgbClr val="FFADAA"/>
        </a:accent5>
        <a:accent6>
          <a:srgbClr val="E72D00"/>
        </a:accent6>
        <a:hlink>
          <a:srgbClr val="00000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9">
        <a:dk1>
          <a:srgbClr val="0000CC"/>
        </a:dk1>
        <a:lt1>
          <a:srgbClr val="FFFFFF"/>
        </a:lt1>
        <a:dk2>
          <a:srgbClr val="CC0000"/>
        </a:dk2>
        <a:lt2>
          <a:srgbClr val="808080"/>
        </a:lt2>
        <a:accent1>
          <a:srgbClr val="FFFFFF"/>
        </a:accent1>
        <a:accent2>
          <a:srgbClr val="FF3300"/>
        </a:accent2>
        <a:accent3>
          <a:srgbClr val="FFFFFF"/>
        </a:accent3>
        <a:accent4>
          <a:srgbClr val="0000AE"/>
        </a:accent4>
        <a:accent5>
          <a:srgbClr val="FFFFFF"/>
        </a:accent5>
        <a:accent6>
          <a:srgbClr val="E72D00"/>
        </a:accent6>
        <a:hlink>
          <a:srgbClr val="00000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0">
        <a:dk1>
          <a:srgbClr val="0000CC"/>
        </a:dk1>
        <a:lt1>
          <a:srgbClr val="FFFFFF"/>
        </a:lt1>
        <a:dk2>
          <a:srgbClr val="CC0000"/>
        </a:dk2>
        <a:lt2>
          <a:srgbClr val="808080"/>
        </a:lt2>
        <a:accent1>
          <a:srgbClr val="FF3300"/>
        </a:accent1>
        <a:accent2>
          <a:srgbClr val="FF3300"/>
        </a:accent2>
        <a:accent3>
          <a:srgbClr val="FFFFFF"/>
        </a:accent3>
        <a:accent4>
          <a:srgbClr val="0000AE"/>
        </a:accent4>
        <a:accent5>
          <a:srgbClr val="FFADAA"/>
        </a:accent5>
        <a:accent6>
          <a:srgbClr val="E72D00"/>
        </a:accent6>
        <a:hlink>
          <a:srgbClr val="00000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1">
        <a:dk1>
          <a:srgbClr val="000066"/>
        </a:dk1>
        <a:lt1>
          <a:srgbClr val="FFFFFF"/>
        </a:lt1>
        <a:dk2>
          <a:srgbClr val="A50021"/>
        </a:dk2>
        <a:lt2>
          <a:srgbClr val="808080"/>
        </a:lt2>
        <a:accent1>
          <a:srgbClr val="FF3300"/>
        </a:accent1>
        <a:accent2>
          <a:srgbClr val="FF3300"/>
        </a:accent2>
        <a:accent3>
          <a:srgbClr val="FFFFFF"/>
        </a:accent3>
        <a:accent4>
          <a:srgbClr val="000056"/>
        </a:accent4>
        <a:accent5>
          <a:srgbClr val="FFADAA"/>
        </a:accent5>
        <a:accent6>
          <a:srgbClr val="E72D00"/>
        </a:accent6>
        <a:hlink>
          <a:srgbClr val="3366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12949</TotalTime>
  <Words>2463</Words>
  <Application>Microsoft Macintosh PowerPoint</Application>
  <PresentationFormat>On-screen Show (4:3)</PresentationFormat>
  <Paragraphs>454</Paragraphs>
  <Slides>58</Slides>
  <Notes>8</Notes>
  <HiddenSlides>4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  <vt:variant>
        <vt:lpstr>Custom Shows</vt:lpstr>
      </vt:variant>
      <vt:variant>
        <vt:i4>1</vt:i4>
      </vt:variant>
    </vt:vector>
  </HeadingPairs>
  <TitlesOfParts>
    <vt:vector size="65" baseType="lpstr">
      <vt:lpstr>Arial</vt:lpstr>
      <vt:lpstr>Cambria Math</vt:lpstr>
      <vt:lpstr>Gill Sans</vt:lpstr>
      <vt:lpstr>Gill Sans SemiBold</vt:lpstr>
      <vt:lpstr>Times New Roman</vt:lpstr>
      <vt:lpstr>template</vt:lpstr>
      <vt:lpstr>Anomaly detection in graphs - past, present and future.</vt:lpstr>
      <vt:lpstr>Roadmap</vt:lpstr>
      <vt:lpstr>Future – parting thoughts</vt:lpstr>
      <vt:lpstr>Future – parting thoughts</vt:lpstr>
      <vt:lpstr>Q1) definition</vt:lpstr>
      <vt:lpstr>Q1) definition</vt:lpstr>
      <vt:lpstr>Q1) definition</vt:lpstr>
      <vt:lpstr>Q1: rules?</vt:lpstr>
      <vt:lpstr>Q1: rules?</vt:lpstr>
      <vt:lpstr>Q1: rules?</vt:lpstr>
      <vt:lpstr>Q1) rules?</vt:lpstr>
      <vt:lpstr>Q1) rules?</vt:lpstr>
      <vt:lpstr>Q1) rules?</vt:lpstr>
      <vt:lpstr>Q1) rules?</vt:lpstr>
      <vt:lpstr>Q1) rules</vt:lpstr>
      <vt:lpstr>Q1) rules?</vt:lpstr>
      <vt:lpstr>Q1) definition</vt:lpstr>
      <vt:lpstr>Q1) definition</vt:lpstr>
      <vt:lpstr>Roadmap</vt:lpstr>
      <vt:lpstr>Future – parting thoughts</vt:lpstr>
      <vt:lpstr>Q2) automation?</vt:lpstr>
      <vt:lpstr>Q2) automation?</vt:lpstr>
      <vt:lpstr>Q2.1) patterns &lt;-&gt; anomalies</vt:lpstr>
      <vt:lpstr>Q2.1) patterns &lt;-&gt; anomalies</vt:lpstr>
      <vt:lpstr>Q2) automation?</vt:lpstr>
      <vt:lpstr>Q2.2) patterns &lt;-&gt; compression</vt:lpstr>
      <vt:lpstr>Q2.2) patterns &lt;-&gt; compression</vt:lpstr>
      <vt:lpstr>compression is great – but …</vt:lpstr>
      <vt:lpstr>… optimal compression is undecidable!</vt:lpstr>
      <vt:lpstr>… optimal compression is undecidable!</vt:lpstr>
      <vt:lpstr>… optimal compression is undecidable!</vt:lpstr>
      <vt:lpstr>Roadmap</vt:lpstr>
      <vt:lpstr>Future – parting thoughts</vt:lpstr>
      <vt:lpstr>Examples of models</vt:lpstr>
      <vt:lpstr>Q3.1) models</vt:lpstr>
      <vt:lpstr>Q: Any pattern?</vt:lpstr>
      <vt:lpstr>A: self similar!</vt:lpstr>
      <vt:lpstr>Real, self similar dataset</vt:lpstr>
      <vt:lpstr>Real, self similar dataset</vt:lpstr>
      <vt:lpstr>Real, self similar dataset</vt:lpstr>
      <vt:lpstr>Real, self similar dataset</vt:lpstr>
      <vt:lpstr>PowerPoint Presentation</vt:lpstr>
      <vt:lpstr>PowerPoint Presentation</vt:lpstr>
      <vt:lpstr>Q: Fractals and Graphs?</vt:lpstr>
      <vt:lpstr>Fractals and Graphs</vt:lpstr>
      <vt:lpstr>Kronecker Graphs</vt:lpstr>
      <vt:lpstr>Examples of models</vt:lpstr>
      <vt:lpstr>Q3.1) models?</vt:lpstr>
      <vt:lpstr>A3.1) Logistic parabola</vt:lpstr>
      <vt:lpstr>A3.1) Logistic parabola</vt:lpstr>
      <vt:lpstr>Q3) How can we find better models?</vt:lpstr>
      <vt:lpstr>Future – parting thoughts</vt:lpstr>
      <vt:lpstr>Thanks</vt:lpstr>
      <vt:lpstr>Thank you!</vt:lpstr>
      <vt:lpstr>Academic ‘children’</vt:lpstr>
      <vt:lpstr>Academic ‘children’</vt:lpstr>
      <vt:lpstr>Academic ‘children’</vt:lpstr>
      <vt:lpstr>Outline</vt:lpstr>
      <vt:lpstr>short version</vt:lpstr>
    </vt:vector>
  </TitlesOfParts>
  <Company>Carnegie Mellon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Mining large graphs</dc:title>
  <dc:creator>Christos Faloutsos</dc:creator>
  <dc:description>NYU - WIN 2009_x000d_
_x000d_
</dc:description>
  <cp:lastModifiedBy>Christos Nick Faloutsos</cp:lastModifiedBy>
  <cp:revision>1987</cp:revision>
  <cp:lastPrinted>2016-06-19T14:14:08Z</cp:lastPrinted>
  <dcterms:created xsi:type="dcterms:W3CDTF">2017-06-13T01:24:20Z</dcterms:created>
  <dcterms:modified xsi:type="dcterms:W3CDTF">2021-05-07T18:45:58Z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emplateType">
    <vt:i4>1</vt:i4>
  </property>
  <property fmtid="{D5CDD505-2E9C-101B-9397-08002B2CF9AE}" pid="3" name="GraphicType">
    <vt:i4>1</vt:i4>
  </property>
  <property fmtid="{D5CDD505-2E9C-101B-9397-08002B2CF9AE}" pid="4" name="Compression">
    <vt:i4>100</vt:i4>
  </property>
  <property fmtid="{D5CDD505-2E9C-101B-9397-08002B2CF9AE}" pid="5" name="ScreenSize">
    <vt:i4>2</vt:i4>
  </property>
  <property fmtid="{D5CDD505-2E9C-101B-9397-08002B2CF9AE}" pid="6" name="ScreenUsage">
    <vt:i4>2</vt:i4>
  </property>
  <property fmtid="{D5CDD505-2E9C-101B-9397-08002B2CF9AE}" pid="7" name="MailAddress">
    <vt:lpwstr>christos@cs.cmu.edu</vt:lpwstr>
  </property>
  <property fmtid="{D5CDD505-2E9C-101B-9397-08002B2CF9AE}" pid="8" name="HomePage">
    <vt:lpwstr/>
  </property>
  <property fmtid="{D5CDD505-2E9C-101B-9397-08002B2CF9AE}" pid="9" name="Other">
    <vt:lpwstr/>
  </property>
  <property fmtid="{D5CDD505-2E9C-101B-9397-08002B2CF9AE}" pid="10" name="DownloadOriginal">
    <vt:bool>false</vt:bool>
  </property>
  <property fmtid="{D5CDD505-2E9C-101B-9397-08002B2CF9AE}" pid="11" name="DownloadIEButton">
    <vt:bool>false</vt:bool>
  </property>
  <property fmtid="{D5CDD505-2E9C-101B-9397-08002B2CF9AE}" pid="12" name="UseBrowserColor">
    <vt:bool>true</vt:bool>
  </property>
  <property fmtid="{D5CDD505-2E9C-101B-9397-08002B2CF9AE}" pid="13" name="BackColor">
    <vt:i4>15132390</vt:i4>
  </property>
  <property fmtid="{D5CDD505-2E9C-101B-9397-08002B2CF9AE}" pid="14" name="TextColor">
    <vt:i4>0</vt:i4>
  </property>
  <property fmtid="{D5CDD505-2E9C-101B-9397-08002B2CF9AE}" pid="15" name="LinkColor">
    <vt:i4>16711782</vt:i4>
  </property>
  <property fmtid="{D5CDD505-2E9C-101B-9397-08002B2CF9AE}" pid="16" name="VisitedColor">
    <vt:i4>10040268</vt:i4>
  </property>
  <property fmtid="{D5CDD505-2E9C-101B-9397-08002B2CF9AE}" pid="17" name="TransparentButton">
    <vt:i4>0</vt:i4>
  </property>
  <property fmtid="{D5CDD505-2E9C-101B-9397-08002B2CF9AE}" pid="18" name="ButtonType">
    <vt:i4>1</vt:i4>
  </property>
  <property fmtid="{D5CDD505-2E9C-101B-9397-08002B2CF9AE}" pid="19" name="ShowNotes">
    <vt:bool>false</vt:bool>
  </property>
  <property fmtid="{D5CDD505-2E9C-101B-9397-08002B2CF9AE}" pid="20" name="NavBtnPos">
    <vt:i4>3</vt:i4>
  </property>
  <property fmtid="{D5CDD505-2E9C-101B-9397-08002B2CF9AE}" pid="21" name="OutputDir">
    <vt:lpwstr>C:\WINDOWS\DESKTOP\junk\salerno</vt:lpwstr>
  </property>
</Properties>
</file>